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  <p:sldMasterId id="2147484535" r:id="rId3"/>
    <p:sldMasterId id="2147484548" r:id="rId4"/>
    <p:sldMasterId id="2147484575" r:id="rId5"/>
    <p:sldMasterId id="2147484589" r:id="rId6"/>
    <p:sldMasterId id="2147484603" r:id="rId7"/>
    <p:sldMasterId id="2147484617" r:id="rId8"/>
  </p:sldMasterIdLst>
  <p:notesMasterIdLst>
    <p:notesMasterId r:id="rId40"/>
  </p:notesMasterIdLst>
  <p:handoutMasterIdLst>
    <p:handoutMasterId r:id="rId41"/>
  </p:handoutMasterIdLst>
  <p:sldIdLst>
    <p:sldId id="524" r:id="rId9"/>
    <p:sldId id="574" r:id="rId10"/>
    <p:sldId id="564" r:id="rId11"/>
    <p:sldId id="600" r:id="rId12"/>
    <p:sldId id="589" r:id="rId13"/>
    <p:sldId id="602" r:id="rId14"/>
    <p:sldId id="604" r:id="rId15"/>
    <p:sldId id="603" r:id="rId16"/>
    <p:sldId id="568" r:id="rId17"/>
    <p:sldId id="583" r:id="rId18"/>
    <p:sldId id="598" r:id="rId19"/>
    <p:sldId id="599" r:id="rId20"/>
    <p:sldId id="575" r:id="rId21"/>
    <p:sldId id="570" r:id="rId22"/>
    <p:sldId id="601" r:id="rId23"/>
    <p:sldId id="597" r:id="rId24"/>
    <p:sldId id="573" r:id="rId25"/>
    <p:sldId id="572" r:id="rId26"/>
    <p:sldId id="567" r:id="rId27"/>
    <p:sldId id="541" r:id="rId28"/>
    <p:sldId id="558" r:id="rId29"/>
    <p:sldId id="569" r:id="rId30"/>
    <p:sldId id="596" r:id="rId31"/>
    <p:sldId id="532" r:id="rId32"/>
    <p:sldId id="586" r:id="rId33"/>
    <p:sldId id="595" r:id="rId34"/>
    <p:sldId id="539" r:id="rId35"/>
    <p:sldId id="580" r:id="rId36"/>
    <p:sldId id="581" r:id="rId37"/>
    <p:sldId id="594" r:id="rId38"/>
    <p:sldId id="523" r:id="rId3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A40A"/>
    <a:srgbClr val="336699"/>
    <a:srgbClr val="9966FF"/>
    <a:srgbClr val="9900FF"/>
    <a:srgbClr val="CC66FF"/>
    <a:srgbClr val="004280"/>
    <a:srgbClr val="0033CC"/>
    <a:srgbClr val="000099"/>
    <a:srgbClr val="A47D00"/>
    <a:srgbClr val="81B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691" autoAdjust="0"/>
    <p:restoredTop sz="88515" autoAdjust="0"/>
  </p:normalViewPr>
  <p:slideViewPr>
    <p:cSldViewPr snapToGrid="0">
      <p:cViewPr>
        <p:scale>
          <a:sx n="145" d="100"/>
          <a:sy n="145" d="100"/>
        </p:scale>
        <p:origin x="-654" y="-66"/>
      </p:cViewPr>
      <p:guideLst>
        <p:guide orient="horz" pos="1345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="" xmlns:a16="http://schemas.microsoft.com/office/drawing/2014/main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="" xmlns:a16="http://schemas.microsoft.com/office/drawing/2014/main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="" xmlns:a16="http://schemas.microsoft.com/office/drawing/2014/main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="" xmlns:a16="http://schemas.microsoft.com/office/drawing/2014/main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="" xmlns:a16="http://schemas.microsoft.com/office/drawing/2014/main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="" xmlns:a16="http://schemas.microsoft.com/office/drawing/2014/main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="" xmlns:a16="http://schemas.microsoft.com/office/drawing/2014/main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46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20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787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8845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884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9372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solidFill>
                  <a:prstClr val="black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13</a:t>
            </a:fld>
            <a:endParaRPr lang="en-US" altLang="zh-TW" sz="130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8" y="250034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59399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4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8" y="250034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89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4"/>
            <a:ext cx="8229600" cy="357505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80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86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8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8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181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4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954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390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2541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403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816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16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6710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4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21025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61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84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738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316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8696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4"/>
            <a:ext cx="8229600" cy="357505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1123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2025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163195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6991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7515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7104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5572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163195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173046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15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98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0511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1408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AB06F9-66B4-4347-A524-7FD709D10A2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CD99-3C86-4A15-B244-39E9CD3700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2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82790"/>
      </p:ext>
    </p:extLst>
  </p:cSld>
  <p:clrMapOvr>
    <a:masterClrMapping/>
  </p:clrMapOvr>
  <p:transition>
    <p:zo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AB06F9-66B4-4347-A524-7FD709D10A2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CD99-3C86-4A15-B244-39E9CD3700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56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1308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1308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79289"/>
      </p:ext>
    </p:extLst>
  </p:cSld>
  <p:clrMapOvr>
    <a:masterClrMapping/>
  </p:clrMapOvr>
  <p:transition>
    <p:zo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40936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6041"/>
      </p:ext>
    </p:extLst>
  </p:cSld>
  <p:clrMapOvr>
    <a:masterClrMapping/>
  </p:clrMapOvr>
  <p:transition>
    <p:zo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70187"/>
      </p:ext>
    </p:extLst>
  </p:cSld>
  <p:clrMapOvr>
    <a:masterClrMapping/>
  </p:clrMapOvr>
  <p:transition>
    <p:zo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0479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07633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33852"/>
      </p:ext>
    </p:extLst>
  </p:cSld>
  <p:clrMapOvr>
    <a:masterClrMapping/>
  </p:clrMapOvr>
  <p:transition>
    <p:zo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97215"/>
      </p:ext>
    </p:extLst>
  </p:cSld>
  <p:clrMapOvr>
    <a:masterClrMapping/>
  </p:clrMapOvr>
  <p:transition>
    <p:zo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32615"/>
      </p:ext>
    </p:extLst>
  </p:cSld>
  <p:clrMapOvr>
    <a:masterClrMapping/>
  </p:clrMapOvr>
  <p:transition>
    <p:zo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4"/>
            <a:ext cx="2057400" cy="329445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4"/>
            <a:ext cx="6019800" cy="329445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704C6-78AB-437D-A91D-E707DE89FA9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A2C0-4290-4C88-ACA2-55188E4AFA35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751780"/>
      </p:ext>
    </p:extLst>
  </p:cSld>
  <p:clrMapOvr>
    <a:masterClrMapping/>
  </p:clrMapOvr>
  <p:transition>
    <p:zo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618811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508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23188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4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712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88399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163195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224253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99531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5574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187584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504744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405673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875333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069950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13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8" y="250034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801881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7259253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4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199333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58980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3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1631953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456846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61235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4841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085803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449435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5086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220983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616101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74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8" y="250034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727531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5813895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325906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715425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7299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371524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01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605291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4056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523945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467594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567993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:a16="http://schemas.microsoft.com/office/drawing/2014/main" xmlns="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25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2019/8/14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  <p:sldLayoutId id="214748453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7" y="250034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2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9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eaLnBrk="1" hangingPunct="1">
              <a:defRPr/>
            </a:pPr>
            <a:fld id="{EAE50DF6-96DF-45FF-8453-B8C298930E08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9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eaLnBrk="1" hangingPunct="1"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9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 eaLnBrk="1" hangingPunct="1">
              <a:defRPr/>
            </a:pPr>
            <a:fld id="{0C785F9A-7F5B-4F78-AE12-BE41AF273073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  <p:sldLayoutId id="214748454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7472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>
              <a:defRPr/>
            </a:pPr>
            <a:fld id="{11BEE2DF-B87C-4C16-AF4A-743F2DB2FB64}" type="datetimeFigureOut">
              <a:rPr lang="zh-TW" altLang="en-US">
                <a:solidFill>
                  <a:prstClr val="black">
                    <a:tint val="75000"/>
                  </a:prstClr>
                </a:solidFill>
                <a:ea typeface="新細明體" charset="-120"/>
              </a:rPr>
              <a:pPr eaLnBrk="1" hangingPunct="1"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  <a:ea typeface="新細明體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hangingPunct="1">
              <a:defRPr/>
            </a:pPr>
            <a:fld id="{BE8576F1-CF0D-44AB-B3DC-21AE10CE396A}" type="slidenum">
              <a:rPr lang="zh-TW" altLang="en-US">
                <a:solidFill>
                  <a:prstClr val="black">
                    <a:tint val="75000"/>
                  </a:prstClr>
                </a:solidFill>
                <a:ea typeface="新細明體" charset="-120"/>
              </a:rPr>
              <a:pPr eaLnBrk="1" hangingPunct="1"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072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73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60" eaLnBrk="1" fontAlgn="auto" hangingPunct="1">
              <a:spcBef>
                <a:spcPts val="0"/>
              </a:spcBef>
              <a:spcAft>
                <a:spcPts val="0"/>
              </a:spcAft>
            </a:pPr>
            <a:fld id="{EA2704C6-78AB-437D-A91D-E707DE89FA93}" type="datetimeFigureOut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 defTabSz="914160" eaLnBrk="1" fontAlgn="auto" hangingPunct="1">
                <a:spcBef>
                  <a:spcPts val="0"/>
                </a:spcBef>
                <a:spcAft>
                  <a:spcPts val="0"/>
                </a:spcAft>
              </a:pPr>
              <a:t>2019/8/14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73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6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73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60" eaLnBrk="1" fontAlgn="auto" hangingPunct="1">
              <a:spcBef>
                <a:spcPts val="0"/>
              </a:spcBef>
              <a:spcAft>
                <a:spcPts val="0"/>
              </a:spcAft>
            </a:pPr>
            <a:fld id="{A10AA2C0-4290-4C88-ACA2-55188E4AFA35}" type="slidenum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 defTabSz="91416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18821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</p:sldLayoutIdLst>
  <p:transition>
    <p:zo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65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8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06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5" r:id="rId2"/>
    <p:sldLayoutId id="2147484606" r:id="rId3"/>
    <p:sldLayoutId id="2147484607" r:id="rId4"/>
    <p:sldLayoutId id="2147484608" r:id="rId5"/>
    <p:sldLayoutId id="2147484609" r:id="rId6"/>
    <p:sldLayoutId id="2147484610" r:id="rId7"/>
    <p:sldLayoutId id="2147484611" r:id="rId8"/>
    <p:sldLayoutId id="2147484612" r:id="rId9"/>
    <p:sldLayoutId id="2147484613" r:id="rId10"/>
    <p:sldLayoutId id="2147484614" r:id="rId11"/>
    <p:sldLayoutId id="2147484615" r:id="rId12"/>
    <p:sldLayoutId id="21474846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:a16="http://schemas.microsoft.com/office/drawing/2014/main" xmlns="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:a16="http://schemas.microsoft.com/office/drawing/2014/main" xmlns="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93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8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  <p:sldLayoutId id="214748462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microsoft.com/office/2007/relationships/hdphoto" Target="../media/hdphoto14.wdp"/><Relationship Id="rId1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google.com/url?sa=i&amp;rct=j&amp;q=&amp;esrc=s&amp;source=images&amp;cd=&amp;cad=rja&amp;uact=8&amp;ved=2ahUKEwj8jKL7po3hAhUCzbwKHZ87CeIQjRx6BAgBEAU&amp;url=http://www.smashmytrash.com/mobile-smash-machine/&amp;psig=AOvVaw3vn5_8LBV_ruOUDmz-EXxi&amp;ust=1553053941047005" TargetMode="External"/><Relationship Id="rId18" Type="http://schemas.openxmlformats.org/officeDocument/2006/relationships/image" Target="../media/image21.png"/><Relationship Id="rId26" Type="http://schemas.openxmlformats.org/officeDocument/2006/relationships/image" Target="../media/image11.png"/><Relationship Id="rId3" Type="http://schemas.openxmlformats.org/officeDocument/2006/relationships/image" Target="../media/image12.jpeg"/><Relationship Id="rId21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18.jpeg"/><Relationship Id="rId17" Type="http://schemas.openxmlformats.org/officeDocument/2006/relationships/hyperlink" Target="https://www.google.com/url?sa=i&amp;rct=j&amp;q=&amp;esrc=s&amp;source=images&amp;cd=&amp;cad=rja&amp;uact=8&amp;ved=2ahUKEwiY2bywl5LhAhWWyosBHQJ0BGIQjRx6BAgBEAU&amp;url=https://www.thefotosgratis.eu/scale-icon.html&amp;psig=AOvVaw13j-F9BEomi_Q2YArOkkyw&amp;ust=1553221542089156" TargetMode="External"/><Relationship Id="rId25" Type="http://schemas.openxmlformats.org/officeDocument/2006/relationships/image" Target="../media/image26.png"/><Relationship Id="rId2" Type="http://schemas.openxmlformats.org/officeDocument/2006/relationships/hyperlink" Target="http://www.google.com/url?sa=i&amp;rct=j&amp;q=&amp;esrc=s&amp;source=images&amp;cd=&amp;cad=rja&amp;uact=8&amp;ved=2ahUKEwj59oLlno3hAhVH6bwKHbpEDewQjRx6BAgBEAU&amp;url=http://699pic.com/tupian-500398878.html&amp;psig=AOvVaw1M_c4zYPTx-LJMsTZcXNMZ&amp;ust=1553051756475248" TargetMode="Externa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11" Type="http://schemas.openxmlformats.org/officeDocument/2006/relationships/image" Target="../media/image17.jpe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3" Type="http://schemas.microsoft.com/office/2007/relationships/hdphoto" Target="../media/hdphoto6.wdp"/><Relationship Id="rId10" Type="http://schemas.openxmlformats.org/officeDocument/2006/relationships/image" Target="../media/image16.png"/><Relationship Id="rId19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9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1.png"/><Relationship Id="rId1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1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9.png"/><Relationship Id="rId5" Type="http://schemas.openxmlformats.org/officeDocument/2006/relationships/image" Target="../media/image21.png"/><Relationship Id="rId4" Type="http://schemas.openxmlformats.org/officeDocument/2006/relationships/hyperlink" Target="https://www.google.com/url?sa=i&amp;rct=j&amp;q=&amp;esrc=s&amp;source=images&amp;cd=&amp;cad=rja&amp;uact=8&amp;ved=2ahUKEwiY2bywl5LhAhWWyosBHQJ0BGIQjRx6BAgBEAU&amp;url=https://www.thefotosgratis.eu/scale-icon.html&amp;psig=AOvVaw13j-F9BEomi_Q2YArOkkyw&amp;ust=1553221542089156" TargetMode="External"/><Relationship Id="rId9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://www.google.com/url?sa=i&amp;rct=j&amp;q=&amp;esrc=s&amp;source=images&amp;cd=&amp;cad=rja&amp;uact=8&amp;ved=2ahUKEwj8jKL7po3hAhUCzbwKHZ87CeIQjRx6BAgBEAU&amp;url=http://www.smashmytrash.com/mobile-smash-machine/&amp;psig=AOvVaw3vn5_8LBV_ruOUDmz-EXxi&amp;ust=1553053941047005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8.png"/><Relationship Id="rId4" Type="http://schemas.microsoft.com/office/2007/relationships/hdphoto" Target="../media/hdphoto9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8"/>
            <a:ext cx="6400800" cy="24110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dirty="0" smtClean="0"/>
              <a:t>Data Service Server</a:t>
            </a:r>
          </a:p>
          <a:p>
            <a:pPr>
              <a:defRPr/>
            </a:pPr>
            <a:r>
              <a:rPr lang="en-US" altLang="zh-TW" sz="4300" dirty="0"/>
              <a:t> </a:t>
            </a:r>
            <a:r>
              <a:rPr lang="en-US" altLang="zh-TW" sz="4300" dirty="0" smtClean="0"/>
              <a:t>                  </a:t>
            </a:r>
            <a:r>
              <a:rPr lang="en-US" altLang="zh-TW" dirty="0" smtClean="0">
                <a:solidFill>
                  <a:srgbClr val="FAA40A"/>
                </a:solidFill>
              </a:rPr>
              <a:t>EIS-S230</a:t>
            </a:r>
            <a:endParaRPr lang="en-US" altLang="zh-TW" dirty="0">
              <a:solidFill>
                <a:srgbClr val="FAA40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41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1600" kern="0" dirty="0" smtClean="0">
                <a:latin typeface="+mj-lt"/>
                <a:cs typeface="Times New Roman" panose="02020603050405020304" pitchFamily="18" charset="0"/>
              </a:rPr>
              <a:t>Sammy Hsu</a:t>
            </a:r>
            <a:endParaRPr lang="en-US" altLang="zh-TW" sz="1600" kern="0" dirty="0">
              <a:latin typeface="+mj-lt"/>
              <a:cs typeface="Times New Roman" panose="02020603050405020304" pitchFamily="18" charset="0"/>
            </a:endParaRPr>
          </a:p>
          <a:p>
            <a:pPr>
              <a:defRPr/>
            </a:pPr>
            <a:fld id="{B8751BF0-8395-4B45-BE5C-69F7F6031762}" type="datetime1">
              <a:rPr lang="en-US" altLang="zh-TW" sz="1600" kern="0" smtClean="0">
                <a:latin typeface="+mj-lt"/>
                <a:cs typeface="Times New Roman" panose="02020603050405020304" pitchFamily="18" charset="0"/>
              </a:rPr>
              <a:pPr>
                <a:defRPr/>
              </a:pPr>
              <a:t>8/14/2019</a:t>
            </a:fld>
            <a:endParaRPr lang="zh-TW" altLang="en-US" sz="1600" kern="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46364" y="914400"/>
            <a:ext cx="4412949" cy="39824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4"/>
            <a:ext cx="9144000" cy="773215"/>
          </a:xfrm>
          <a:prstGeom prst="rect">
            <a:avLst/>
          </a:prstGeom>
          <a:gradFill>
            <a:gsLst>
              <a:gs pos="0">
                <a:srgbClr val="E5DCEC"/>
              </a:gs>
              <a:gs pos="100000">
                <a:schemeClr val="bg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eaLnBrk="1" hangingPunct="1">
              <a:lnSpc>
                <a:spcPct val="90000"/>
              </a:lnSpc>
            </a:pPr>
            <a:endParaRPr kumimoji="0"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標題 2"/>
          <p:cNvSpPr txBox="1">
            <a:spLocks/>
          </p:cNvSpPr>
          <p:nvPr/>
        </p:nvSpPr>
        <p:spPr bwMode="auto">
          <a:xfrm>
            <a:off x="457200" y="53802"/>
            <a:ext cx="8229600" cy="64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/>
            <a:r>
              <a:rPr kumimoji="0" lang="en-US" altLang="zh-TW" sz="2800" dirty="0" err="1" smtClean="0">
                <a:latin typeface="+mn-lt"/>
                <a:ea typeface="新細明體" pitchFamily="18" charset="-120"/>
                <a:cs typeface="Tahoma" pitchFamily="34" charset="0"/>
              </a:rPr>
              <a:t>DeviceOn</a:t>
            </a:r>
            <a:r>
              <a:rPr kumimoji="0" lang="en-US" altLang="zh-TW" sz="2800" dirty="0" smtClean="0">
                <a:latin typeface="+mn-lt"/>
                <a:ea typeface="新細明體" pitchFamily="18" charset="-120"/>
                <a:cs typeface="Tahoma" pitchFamily="34" charset="0"/>
              </a:rPr>
              <a:t> Software Development Kits</a:t>
            </a:r>
            <a:endParaRPr kumimoji="0" lang="en-US" altLang="zh-TW" sz="2800" dirty="0">
              <a:latin typeface="+mn-lt"/>
              <a:ea typeface="新細明體" pitchFamily="18" charset="-120"/>
              <a:cs typeface="Tahoma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37" y="3905333"/>
            <a:ext cx="806433" cy="80622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0667" y="2006753"/>
            <a:ext cx="4124118" cy="899442"/>
          </a:xfrm>
          <a:prstGeom prst="rect">
            <a:avLst/>
          </a:prstGeom>
          <a:noFill/>
        </p:spPr>
        <p:txBody>
          <a:bodyPr wrap="square" lIns="68607" tIns="34304" rIns="68607" bIns="34304" rtlCol="0">
            <a:spAutoFit/>
          </a:bodyPr>
          <a:lstStyle/>
          <a:p>
            <a:pPr algn="ctr" defTabSz="91416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新細明體"/>
              </a:rPr>
              <a:t>Cater your customization needs on various protocols for data acquisitions, and application needs</a:t>
            </a:r>
            <a:endParaRPr kumimoji="0" lang="zh-TW" altLang="en-US" b="1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104343" y="845164"/>
            <a:ext cx="3927204" cy="4243388"/>
          </a:xfrm>
          <a:prstGeom prst="rect">
            <a:avLst/>
          </a:prstGeom>
          <a:noFill/>
        </p:spPr>
        <p:txBody>
          <a:bodyPr wrap="square" lIns="0" tIns="45708" rIns="0" bIns="45708" rtlCol="0">
            <a:spAutoFit/>
          </a:bodyPr>
          <a:lstStyle/>
          <a:p>
            <a:pPr marL="342810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kumimoji="0" lang="en-US" altLang="zh-TW" sz="2000" b="1" dirty="0">
                <a:solidFill>
                  <a:srgbClr val="381850"/>
                </a:solidFill>
                <a:latin typeface="Calibri"/>
                <a:ea typeface="新細明體"/>
              </a:rPr>
              <a:t>Device Management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Deploy and Monitor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Manage and Maintain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Update Software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Edge Intelligence and Sensing</a:t>
            </a:r>
          </a:p>
          <a:p>
            <a:pPr marL="342810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kumimoji="0" lang="en-US" altLang="zh-TW" sz="2000" b="1" dirty="0">
                <a:solidFill>
                  <a:srgbClr val="381850"/>
                </a:solidFill>
                <a:latin typeface="Calibri"/>
                <a:ea typeface="新細明體"/>
              </a:rPr>
              <a:t>Data Management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Collect and Store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Process and Analyze</a:t>
            </a:r>
          </a:p>
          <a:p>
            <a:pPr marL="799890" lvl="1" indent="-342810" defTabSz="91416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−"/>
            </a:pPr>
            <a:r>
              <a:rPr kumimoji="0" lang="en-US" altLang="zh-TW" sz="2000" dirty="0">
                <a:solidFill>
                  <a:srgbClr val="381850"/>
                </a:solidFill>
                <a:latin typeface="Calibri"/>
                <a:ea typeface="新細明體"/>
              </a:rPr>
              <a:t>Protocol Convert</a:t>
            </a:r>
          </a:p>
        </p:txBody>
      </p:sp>
      <p:grpSp>
        <p:nvGrpSpPr>
          <p:cNvPr id="34" name="群組 33"/>
          <p:cNvGrpSpPr>
            <a:grpSpLocks noChangeAspect="1"/>
          </p:cNvGrpSpPr>
          <p:nvPr/>
        </p:nvGrpSpPr>
        <p:grpSpPr>
          <a:xfrm>
            <a:off x="560667" y="3493868"/>
            <a:ext cx="3972618" cy="1001957"/>
            <a:chOff x="2373798" y="3395863"/>
            <a:chExt cx="5008001" cy="1263097"/>
          </a:xfrm>
        </p:grpSpPr>
        <p:sp>
          <p:nvSpPr>
            <p:cNvPr id="17" name="圓角矩形 16"/>
            <p:cNvSpPr/>
            <p:nvPr/>
          </p:nvSpPr>
          <p:spPr>
            <a:xfrm>
              <a:off x="2373798" y="3484452"/>
              <a:ext cx="807600" cy="1105753"/>
            </a:xfrm>
            <a:prstGeom prst="roundRect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>
                  <a:solidFill>
                    <a:prstClr val="black"/>
                  </a:solidFill>
                  <a:ea typeface="新細明體" panose="02020500000000000000" pitchFamily="18" charset="-120"/>
                </a:rPr>
                <a:t>WISE</a:t>
              </a:r>
            </a:p>
            <a:p>
              <a:pPr algn="ctr"/>
              <a:r>
                <a:rPr lang="en-US" altLang="zh-TW" sz="1000" b="1" dirty="0" smtClean="0">
                  <a:solidFill>
                    <a:prstClr val="black"/>
                  </a:solidFill>
                  <a:ea typeface="新細明體" panose="02020500000000000000" pitchFamily="18" charset="-120"/>
                </a:rPr>
                <a:t>Agent</a:t>
              </a:r>
              <a:endParaRPr lang="zh-TW" altLang="en-US" sz="1000" b="1" dirty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6076786" y="3484452"/>
              <a:ext cx="1239282" cy="48214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prstClr val="black"/>
                  </a:solidFill>
                </a:rPr>
                <a:t>Common Data Workers</a:t>
              </a:r>
              <a:endParaRPr lang="zh-TW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058067" y="3484452"/>
              <a:ext cx="1125224" cy="1105753"/>
            </a:xfrm>
            <a:prstGeom prst="round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>
                  <a:solidFill>
                    <a:schemeClr val="bg1"/>
                  </a:solidFill>
                </a:rPr>
                <a:t>MQTT</a:t>
              </a:r>
            </a:p>
            <a:p>
              <a:pPr algn="ctr"/>
              <a:r>
                <a:rPr lang="en-US" altLang="zh-TW" sz="1000" b="1" dirty="0" smtClean="0">
                  <a:solidFill>
                    <a:schemeClr val="bg1"/>
                  </a:solidFill>
                </a:rPr>
                <a:t>Broker</a:t>
              </a:r>
              <a:endParaRPr lang="zh-TW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082711" y="4037328"/>
              <a:ext cx="1239282" cy="48214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prstClr val="black"/>
                  </a:solidFill>
                </a:rPr>
                <a:t>Custom/SRP</a:t>
              </a:r>
            </a:p>
            <a:p>
              <a:pPr algn="ctr"/>
              <a:r>
                <a:rPr lang="en-US" altLang="zh-TW" sz="1000" dirty="0" smtClean="0">
                  <a:solidFill>
                    <a:prstClr val="black"/>
                  </a:solidFill>
                </a:rPr>
                <a:t>Data Workers</a:t>
              </a:r>
              <a:endParaRPr lang="zh-TW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45920" y="3395863"/>
              <a:ext cx="1335879" cy="126309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3211504" y="4085093"/>
              <a:ext cx="811526" cy="0"/>
            </a:xfrm>
            <a:prstGeom prst="straightConnector1">
              <a:avLst/>
            </a:prstGeom>
            <a:ln w="12700"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向左箭號 22"/>
            <p:cNvSpPr/>
            <p:nvPr/>
          </p:nvSpPr>
          <p:spPr>
            <a:xfrm rot="10800000">
              <a:off x="3234817" y="4262492"/>
              <a:ext cx="797030" cy="180376"/>
            </a:xfrm>
            <a:prstGeom prst="leftArrow">
              <a:avLst/>
            </a:prstGeom>
            <a:solidFill>
              <a:srgbClr val="FAA4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向左箭號 23"/>
            <p:cNvSpPr/>
            <p:nvPr/>
          </p:nvSpPr>
          <p:spPr>
            <a:xfrm rot="10800000">
              <a:off x="3235158" y="3684646"/>
              <a:ext cx="797030" cy="180376"/>
            </a:xfrm>
            <a:prstGeom prst="lef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>
            <a:xfrm rot="10800000">
              <a:off x="5187674" y="4057117"/>
              <a:ext cx="811526" cy="0"/>
            </a:xfrm>
            <a:prstGeom prst="straightConnector1">
              <a:avLst/>
            </a:prstGeom>
            <a:ln w="12700"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向左箭號 25"/>
            <p:cNvSpPr/>
            <p:nvPr/>
          </p:nvSpPr>
          <p:spPr>
            <a:xfrm>
              <a:off x="5210987" y="4234516"/>
              <a:ext cx="797030" cy="180376"/>
            </a:xfrm>
            <a:prstGeom prst="leftArrow">
              <a:avLst/>
            </a:prstGeom>
            <a:solidFill>
              <a:srgbClr val="FAA4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7" name="向左箭號 26"/>
            <p:cNvSpPr/>
            <p:nvPr/>
          </p:nvSpPr>
          <p:spPr>
            <a:xfrm>
              <a:off x="5211328" y="3656670"/>
              <a:ext cx="797030" cy="180376"/>
            </a:xfrm>
            <a:prstGeom prst="lef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339787" y="3533897"/>
              <a:ext cx="564205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Publish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363333" y="3516141"/>
              <a:ext cx="564205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Publish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287958" y="4352969"/>
              <a:ext cx="677370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Subscribe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289989" y="4334191"/>
              <a:ext cx="677370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Subscribe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299331" y="3886921"/>
              <a:ext cx="638975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Message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288821" y="3858741"/>
              <a:ext cx="638975" cy="25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00" dirty="0" smtClean="0">
                  <a:solidFill>
                    <a:prstClr val="black"/>
                  </a:solidFill>
                  <a:latin typeface="Calibri"/>
                </a:rPr>
                <a:t>Message</a:t>
              </a:r>
              <a:endParaRPr lang="zh-TW" altLang="en-US" sz="70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36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1" y="1104662"/>
            <a:ext cx="3957299" cy="691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3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551291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7" y="2145210"/>
            <a:ext cx="35497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• Enhances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equipment </a:t>
            </a:r>
            <a:r>
              <a:rPr lang="en-US" altLang="zh-TW" sz="1400" b="1" dirty="0" smtClean="0">
                <a:solidFill>
                  <a:prstClr val="white"/>
                </a:solidFill>
                <a:latin typeface="Calibri"/>
              </a:rPr>
              <a:t>management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, optimizes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the IC test process, and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improves overall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productivity and efficiency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.</a:t>
            </a:r>
          </a:p>
          <a:p>
            <a:endParaRPr lang="en-US" altLang="zh-TW" sz="1400" dirty="0">
              <a:solidFill>
                <a:prstClr val="white"/>
              </a:solidFill>
              <a:latin typeface="Calibri"/>
            </a:endParaRP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• The implementation of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remote monitoring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and software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updates via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OTA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 technology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reduces the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workload of the IC testing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department.</a:t>
            </a:r>
          </a:p>
          <a:p>
            <a:endParaRPr lang="en-US" altLang="zh-TW" sz="1400" dirty="0">
              <a:solidFill>
                <a:prstClr val="white"/>
              </a:solidFill>
              <a:latin typeface="Calibri"/>
            </a:endParaRP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• Industrial-grade computers provide </a:t>
            </a:r>
            <a:r>
              <a:rPr lang="en-US" altLang="zh-TW" sz="1400" b="1" dirty="0" smtClean="0">
                <a:solidFill>
                  <a:prstClr val="white"/>
                </a:solidFill>
                <a:latin typeface="Calibri"/>
              </a:rPr>
              <a:t>higher</a:t>
            </a:r>
            <a:r>
              <a:rPr lang="zh-TW" altLang="en-US" sz="1400" b="1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altLang="zh-TW" sz="1400" b="1" dirty="0" smtClean="0">
                <a:solidFill>
                  <a:prstClr val="white"/>
                </a:solidFill>
                <a:latin typeface="Calibri"/>
              </a:rPr>
              <a:t>robustness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and reliability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on the production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line environment</a:t>
            </a:r>
            <a:endParaRPr lang="zh-TW" altLang="en-US" sz="1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9704" y="44961"/>
            <a:ext cx="5592709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Case Study </a:t>
            </a:r>
            <a:r>
              <a:rPr lang="en-US" altLang="zh-TW" sz="1600" kern="100" dirty="0" smtClean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I:</a:t>
            </a:r>
            <a:r>
              <a:rPr lang="zh-TW" altLang="en-US" sz="1600" kern="100" dirty="0" smtClean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 </a:t>
            </a:r>
            <a:endParaRPr lang="en-US" altLang="zh-TW" sz="1600" kern="100" dirty="0">
              <a:solidFill>
                <a:prstClr val="black"/>
              </a:solidFill>
              <a:latin typeface="Tahoma"/>
              <a:ea typeface="新細明體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Remote </a:t>
            </a:r>
            <a:r>
              <a:rPr lang="en-US" altLang="zh-TW" sz="1600" b="1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Monitoring System Optimizes IC Testing</a:t>
            </a:r>
            <a:endParaRPr lang="zh-TW" altLang="zh-TW" sz="1600" kern="100" dirty="0">
              <a:solidFill>
                <a:prstClr val="black"/>
              </a:solidFill>
              <a:latin typeface="Calibri"/>
              <a:ea typeface="新細明體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b="1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Workflow Efficiency and Productivity</a:t>
            </a:r>
            <a:endParaRPr lang="zh-TW" altLang="zh-TW" sz="1600" kern="100" dirty="0">
              <a:solidFill>
                <a:prstClr val="black"/>
              </a:solidFill>
              <a:latin typeface="Calibri"/>
              <a:ea typeface="新細明體"/>
              <a:cs typeface="Times New Roman"/>
            </a:endParaRPr>
          </a:p>
        </p:txBody>
      </p:sp>
      <p:pic>
        <p:nvPicPr>
          <p:cNvPr id="1028" name="Picture 4" descr="D:\Work\2019\E2I SRP\EIS Application Story\FINAL\architecture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02" y="719611"/>
            <a:ext cx="5926111" cy="438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1364"/>
            <a:ext cx="3545856" cy="199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1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590925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architecture-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41" y="1024857"/>
            <a:ext cx="5330265" cy="393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1" y="2004179"/>
            <a:ext cx="35909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prstClr val="white"/>
                </a:solidFill>
                <a:latin typeface="Calibri"/>
              </a:rPr>
              <a:t>•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Replaces traditional manual practices in the PCB baking process with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automatic control and monitoring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improving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productivity and yield rate.</a:t>
            </a: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	</a:t>
            </a: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• Produces digital records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for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users to keep track of the </a:t>
            </a:r>
            <a:r>
              <a:rPr lang="en-US" altLang="zh-TW" sz="1400" b="1" dirty="0">
                <a:solidFill>
                  <a:prstClr val="white"/>
                </a:solidFill>
                <a:latin typeface="Calibri"/>
              </a:rPr>
              <a:t>operational status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of the baking ovens and also establish production information traceability for future lookups.</a:t>
            </a: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	</a:t>
            </a:r>
          </a:p>
          <a:p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• Enables cross-platform integration with the customers other information systems, such as MES, so as to optimize workflow </a:t>
            </a:r>
            <a:r>
              <a:rPr lang="en-US" altLang="zh-TW" sz="1400" dirty="0" smtClean="0">
                <a:solidFill>
                  <a:prstClr val="white"/>
                </a:solidFill>
                <a:latin typeface="Calibri"/>
              </a:rPr>
              <a:t>to </a:t>
            </a:r>
            <a:r>
              <a:rPr lang="en-US" altLang="zh-TW" sz="1400" dirty="0">
                <a:solidFill>
                  <a:prstClr val="white"/>
                </a:solidFill>
                <a:latin typeface="Calibri"/>
              </a:rPr>
              <a:t>higher efficiency.</a:t>
            </a:r>
          </a:p>
        </p:txBody>
      </p:sp>
      <p:sp>
        <p:nvSpPr>
          <p:cNvPr id="6" name="矩形 5"/>
          <p:cNvSpPr/>
          <p:nvPr/>
        </p:nvSpPr>
        <p:spPr>
          <a:xfrm>
            <a:off x="3549704" y="44961"/>
            <a:ext cx="5592709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Case Study </a:t>
            </a:r>
            <a:r>
              <a:rPr lang="en-US" altLang="zh-TW" sz="1600" kern="100" dirty="0" smtClean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II:</a:t>
            </a:r>
            <a:r>
              <a:rPr lang="zh-TW" altLang="en-US" sz="1600" kern="100" dirty="0" smtClean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 </a:t>
            </a:r>
            <a:endParaRPr lang="en-US" altLang="zh-TW" sz="1600" kern="100" dirty="0">
              <a:solidFill>
                <a:prstClr val="black"/>
              </a:solidFill>
              <a:latin typeface="Tahoma"/>
              <a:ea typeface="新細明體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b="1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Automatic PCB Baking Process and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altLang="zh-TW" sz="1600" b="1" kern="100" dirty="0">
                <a:solidFill>
                  <a:prstClr val="black"/>
                </a:solidFill>
                <a:latin typeface="Tahoma"/>
                <a:ea typeface="新細明體"/>
                <a:cs typeface="Times New Roman"/>
              </a:rPr>
              <a:t>Intelligent Asset Management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0" b="1727"/>
          <a:stretch/>
        </p:blipFill>
        <p:spPr bwMode="auto">
          <a:xfrm>
            <a:off x="-1" y="-24872"/>
            <a:ext cx="3590926" cy="204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4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8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2835296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Kubernates</a:t>
            </a:r>
            <a:r>
              <a:rPr lang="en-US" altLang="zh-TW" dirty="0" smtClean="0"/>
              <a:t> (K8S)? </a:t>
            </a:r>
            <a:endParaRPr lang="zh-TW" altLang="en-US" dirty="0"/>
          </a:p>
        </p:txBody>
      </p:sp>
      <p:pic>
        <p:nvPicPr>
          <p:cNvPr id="1026" name="Picture 2" descr="https://ithelp.ithome.com.tw/upload/images/20181015/201118820gJxfe8K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23" y="77789"/>
            <a:ext cx="1036948" cy="7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0501" y="850703"/>
            <a:ext cx="77996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+mn-lt"/>
                <a:ea typeface="+mn-ea"/>
              </a:rPr>
              <a:t>Kubernetes</a:t>
            </a:r>
            <a:r>
              <a:rPr lang="en-US" altLang="zh-TW" dirty="0">
                <a:latin typeface="+mn-lt"/>
                <a:ea typeface="+mn-ea"/>
              </a:rPr>
              <a:t> is a portable, extensible, open-source platform for managing containerized workloads and services, that facilitates both declarative configuration and automation. It has a large, rapidly growing ecosystem. </a:t>
            </a:r>
            <a:r>
              <a:rPr lang="en-US" altLang="zh-TW" dirty="0" err="1">
                <a:latin typeface="+mn-lt"/>
                <a:ea typeface="+mn-ea"/>
              </a:rPr>
              <a:t>Kubernetes</a:t>
            </a:r>
            <a:r>
              <a:rPr lang="en-US" altLang="zh-TW" dirty="0">
                <a:latin typeface="+mn-lt"/>
                <a:ea typeface="+mn-ea"/>
              </a:rPr>
              <a:t> services, support, and tools are widely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lt"/>
                <a:ea typeface="+mn-ea"/>
              </a:rPr>
              <a:t>The name </a:t>
            </a:r>
            <a:r>
              <a:rPr lang="en-US" altLang="zh-TW" dirty="0" err="1">
                <a:latin typeface="+mn-lt"/>
                <a:ea typeface="+mn-ea"/>
              </a:rPr>
              <a:t>Kubernetes</a:t>
            </a:r>
            <a:r>
              <a:rPr lang="en-US" altLang="zh-TW" dirty="0">
                <a:latin typeface="+mn-lt"/>
                <a:ea typeface="+mn-ea"/>
              </a:rPr>
              <a:t> originates from Greek, meaning helmsman or pilot. Google open-sourced the </a:t>
            </a:r>
            <a:r>
              <a:rPr lang="en-US" altLang="zh-TW" dirty="0" err="1">
                <a:latin typeface="+mn-lt"/>
                <a:ea typeface="+mn-ea"/>
              </a:rPr>
              <a:t>Kubernetes</a:t>
            </a:r>
            <a:r>
              <a:rPr lang="en-US" altLang="zh-TW" dirty="0">
                <a:latin typeface="+mn-lt"/>
                <a:ea typeface="+mn-ea"/>
              </a:rPr>
              <a:t> project in 2014. </a:t>
            </a:r>
            <a:r>
              <a:rPr lang="en-US" altLang="zh-TW" dirty="0" err="1">
                <a:latin typeface="+mn-lt"/>
                <a:ea typeface="+mn-ea"/>
              </a:rPr>
              <a:t>Kubernetes</a:t>
            </a:r>
            <a:r>
              <a:rPr lang="en-US" altLang="zh-TW" dirty="0">
                <a:latin typeface="+mn-lt"/>
                <a:ea typeface="+mn-ea"/>
              </a:rPr>
              <a:t> builds upon a decade and a half of experience that Google has with running production workloads at scale, combined with best-of-breed ideas and practices from the community.</a:t>
            </a:r>
            <a:endParaRPr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96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Kubeflow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4462" y="853444"/>
            <a:ext cx="85595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Kubeflow</a:t>
            </a:r>
            <a:r>
              <a:rPr lang="en-US" altLang="zh-TW" dirty="0"/>
              <a:t> is </a:t>
            </a:r>
            <a:r>
              <a:rPr lang="en-US" altLang="zh-TW" i="1" dirty="0"/>
              <a:t>the machine learning toolkit for </a:t>
            </a:r>
            <a:r>
              <a:rPr lang="en-US" altLang="zh-TW" i="1" dirty="0" err="1"/>
              <a:t>Kubernetes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To use </a:t>
            </a:r>
            <a:r>
              <a:rPr lang="en-US" altLang="zh-TW" dirty="0" err="1"/>
              <a:t>Kubeflow</a:t>
            </a:r>
            <a:r>
              <a:rPr lang="en-US" altLang="zh-TW" dirty="0"/>
              <a:t>, the basic workflow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Download and run the </a:t>
            </a:r>
            <a:r>
              <a:rPr lang="en-US" altLang="zh-TW" dirty="0" err="1"/>
              <a:t>Kubeflow</a:t>
            </a:r>
            <a:r>
              <a:rPr lang="en-US" altLang="zh-TW" dirty="0"/>
              <a:t> deployment binary.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Customize the resulting configuration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Run the specified scripts to deploy your containers to your specific environment</a:t>
            </a:r>
            <a:r>
              <a:rPr lang="en-US" altLang="zh-TW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dirty="0"/>
              <a:t>You can adapt the configuration to choose the platforms and services that you want to use for each stage of the ML workflow: data preparation, model training, prediction serving, and service management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You can choose to deploy your </a:t>
            </a:r>
            <a:r>
              <a:rPr lang="en-US" altLang="zh-TW" dirty="0" err="1"/>
              <a:t>Kubernetes</a:t>
            </a:r>
            <a:r>
              <a:rPr lang="en-US" altLang="zh-TW" dirty="0"/>
              <a:t> workloads locally or to a cloud environment.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26" y="91444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36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Prometheus</a:t>
            </a:r>
            <a:r>
              <a:rPr lang="en-US" altLang="zh-TW" dirty="0"/>
              <a:t> </a:t>
            </a:r>
            <a:r>
              <a:rPr lang="en-US" altLang="zh-TW" dirty="0" smtClean="0"/>
              <a:t>Introduction</a:t>
            </a:r>
            <a:endParaRPr lang="zh-TW" altLang="en-US" dirty="0"/>
          </a:p>
        </p:txBody>
      </p:sp>
      <p:pic>
        <p:nvPicPr>
          <p:cNvPr id="5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7" y="22302"/>
            <a:ext cx="2262432" cy="7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9322"/>
            <a:ext cx="8993172" cy="306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3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Container?</a:t>
            </a:r>
            <a:endParaRPr lang="zh-TW" altLang="en-US" dirty="0"/>
          </a:p>
        </p:txBody>
      </p:sp>
      <p:sp>
        <p:nvSpPr>
          <p:cNvPr id="4" name="AutoShape 10" descr="「meat png」的圖片搜尋結果"/>
          <p:cNvSpPr>
            <a:spLocks noChangeAspect="1" noChangeArrowheads="1"/>
          </p:cNvSpPr>
          <p:nvPr/>
        </p:nvSpPr>
        <p:spPr bwMode="auto">
          <a:xfrm>
            <a:off x="155575" y="-1608138"/>
            <a:ext cx="59817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3" descr="相關圖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667951" y="2579430"/>
            <a:ext cx="1181556" cy="532262"/>
            <a:chOff x="3667951" y="2579427"/>
            <a:chExt cx="1181556" cy="532262"/>
          </a:xfrm>
        </p:grpSpPr>
        <p:sp>
          <p:nvSpPr>
            <p:cNvPr id="8" name="向下箭號 7"/>
            <p:cNvSpPr/>
            <p:nvPr/>
          </p:nvSpPr>
          <p:spPr>
            <a:xfrm>
              <a:off x="4095581" y="2579427"/>
              <a:ext cx="339941" cy="532262"/>
            </a:xfrm>
            <a:prstGeom prst="down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/>
            <p:cNvSpPr/>
            <p:nvPr/>
          </p:nvSpPr>
          <p:spPr>
            <a:xfrm>
              <a:off x="3667951" y="2579427"/>
              <a:ext cx="339941" cy="532262"/>
            </a:xfrm>
            <a:prstGeom prst="down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4509566" y="2579427"/>
              <a:ext cx="339941" cy="532262"/>
            </a:xfrm>
            <a:prstGeom prst="down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11546" y="899865"/>
            <a:ext cx="8420669" cy="1549912"/>
            <a:chOff x="211546" y="899865"/>
            <a:chExt cx="8420669" cy="1549912"/>
          </a:xfrm>
        </p:grpSpPr>
        <p:grpSp>
          <p:nvGrpSpPr>
            <p:cNvPr id="9" name="群組 8"/>
            <p:cNvGrpSpPr/>
            <p:nvPr/>
          </p:nvGrpSpPr>
          <p:grpSpPr>
            <a:xfrm>
              <a:off x="211546" y="899865"/>
              <a:ext cx="8420669" cy="1549912"/>
              <a:chOff x="211540" y="899862"/>
              <a:chExt cx="8420669" cy="1549912"/>
            </a:xfrm>
          </p:grpSpPr>
          <p:sp>
            <p:nvSpPr>
              <p:cNvPr id="2" name="圓角矩形 1"/>
              <p:cNvSpPr/>
              <p:nvPr/>
            </p:nvSpPr>
            <p:spPr>
              <a:xfrm>
                <a:off x="211540" y="899862"/>
                <a:ext cx="8420669" cy="154991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100" name="Picture 4" descr="「car png」的圖片搜尋結果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991" y="976745"/>
                <a:ext cx="2016291" cy="1342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7" name="Picture 1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2034" y="1451835"/>
                <a:ext cx="1079833" cy="604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10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20067" y1="72619" x2="20067" y2="72619"/>
                            <a14:foregroundMark x1="79933" y1="77976" x2="79933" y2="77976"/>
                            <a14:foregroundMark x1="84281" y1="77976" x2="84281" y2="779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4187" y="1156894"/>
                <a:ext cx="1748840" cy="982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1" t="8033" r="18956" b="11509"/>
              <a:stretch/>
            </p:blipFill>
            <p:spPr bwMode="auto">
              <a:xfrm>
                <a:off x="5837519" y="1098645"/>
                <a:ext cx="891323" cy="1221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84" b="100000" l="3548" r="97118">
                          <a14:foregroundMark x1="86918" y1="65970" x2="88470" y2="44478"/>
                          <a14:foregroundMark x1="89135" y1="48358" x2="89357" y2="43284"/>
                          <a14:backgroundMark x1="25721" y1="95224" x2="43902" y2="97612"/>
                          <a14:backgroundMark x1="44124" y1="89552" x2="48780" y2="98507"/>
                          <a14:backgroundMark x1="58758" y1="98209" x2="69623" y2="95224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600" y="1181413"/>
              <a:ext cx="1420981" cy="105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45" y="3502335"/>
            <a:ext cx="1255356" cy="94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8" y="3595871"/>
            <a:ext cx="1371522" cy="91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26" y="3578161"/>
            <a:ext cx="1430321" cy="95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039" y="3503312"/>
            <a:ext cx="1672952" cy="94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13" y="3193576"/>
            <a:ext cx="2655906" cy="155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7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 0.06109 L -0.02743 0.4356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872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9901E-6 L 0.19775 -0.0037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-1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4.04255E-6 L 0.35469 -0.00154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-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13691E-6 L -0.25468 0.00586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3" y="2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71477E-6 L -0.41666 0.002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56376" y="4731991"/>
            <a:ext cx="1165726" cy="34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white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" y="563416"/>
            <a:ext cx="9127718" cy="458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21898" y="137656"/>
            <a:ext cx="914400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0" lang="en-US" altLang="zh-TW" sz="2400" b="1" dirty="0">
                <a:solidFill>
                  <a:srgbClr val="002060"/>
                </a:solidFill>
                <a:latin typeface="Franklin Gothic Demi" pitchFamily="34" charset="0"/>
                <a:ea typeface="新細明體" panose="02020500000000000000" pitchFamily="18" charset="-120"/>
                <a:cs typeface="Tahoma" pitchFamily="34" charset="0"/>
              </a:rPr>
              <a:t>Edge Intelligence &amp; Data Service </a:t>
            </a:r>
            <a:r>
              <a:rPr kumimoji="0" lang="en-US" altLang="zh-TW" sz="2400" b="1" dirty="0" smtClean="0">
                <a:solidFill>
                  <a:srgbClr val="002060"/>
                </a:solidFill>
                <a:latin typeface="Franklin Gothic Demi" pitchFamily="34" charset="0"/>
                <a:ea typeface="新細明體" panose="02020500000000000000" pitchFamily="18" charset="-120"/>
                <a:cs typeface="Tahoma" pitchFamily="34" charset="0"/>
              </a:rPr>
              <a:t>Servers</a:t>
            </a:r>
          </a:p>
          <a:p>
            <a:pPr algn="ctr">
              <a:lnSpc>
                <a:spcPts val="2000"/>
              </a:lnSpc>
            </a:pPr>
            <a:r>
              <a:rPr kumimoji="0" lang="en-US" altLang="zh-TW" sz="1600" dirty="0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ea typeface="新細明體" panose="02020500000000000000" pitchFamily="18" charset="-120"/>
                <a:cs typeface="Tahoma" pitchFamily="34" charset="0"/>
              </a:rPr>
              <a:t>Simplify </a:t>
            </a:r>
            <a:r>
              <a:rPr kumimoji="0" lang="en-US" altLang="zh-TW" sz="1600" dirty="0" err="1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ea typeface="新細明體" panose="02020500000000000000" pitchFamily="18" charset="-120"/>
                <a:cs typeface="Tahoma" pitchFamily="34" charset="0"/>
              </a:rPr>
              <a:t>IoT</a:t>
            </a:r>
            <a:r>
              <a:rPr kumimoji="0" lang="en-US" altLang="zh-TW" sz="1600" dirty="0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ea typeface="新細明體" panose="02020500000000000000" pitchFamily="18" charset="-120"/>
                <a:cs typeface="Tahoma" pitchFamily="34" charset="0"/>
              </a:rPr>
              <a:t> Deployment from Edge to Cloud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0" y="609787"/>
            <a:ext cx="7939333" cy="441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圖片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62" y="3914617"/>
            <a:ext cx="902173" cy="21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kyleen.hsiech\Desktop\Arm_logo_blue_72L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34" y="3939903"/>
            <a:ext cx="445762" cy="13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Users\lina.liu\Desktop\貼紙4\3.png">
            <a:extLst>
              <a:ext uri="{FF2B5EF4-FFF2-40B4-BE49-F238E27FC236}">
                <a16:creationId xmlns:a16="http://schemas.microsoft.com/office/drawing/2014/main" xmlns="" id="{C26FCB5D-BDA7-49E7-BBB7-2A51EF22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6" y="3439489"/>
            <a:ext cx="1275372" cy="5700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8" descr="ç¸éåç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4" b="3389"/>
          <a:stretch/>
        </p:blipFill>
        <p:spPr bwMode="auto">
          <a:xfrm>
            <a:off x="5680360" y="668740"/>
            <a:ext cx="2207777" cy="5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7904" r="2716" b="41241"/>
          <a:stretch/>
        </p:blipFill>
        <p:spPr>
          <a:xfrm>
            <a:off x="7996751" y="4826292"/>
            <a:ext cx="927903" cy="2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1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85950" y="866778"/>
            <a:ext cx="6343650" cy="3848100"/>
          </a:xfrm>
          <a:prstGeom prst="rect">
            <a:avLst/>
          </a:prstGeom>
          <a:solidFill>
            <a:srgbClr val="E2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47681" y="866778"/>
            <a:ext cx="8429625" cy="3848100"/>
          </a:xfrm>
          <a:prstGeom prst="roundRect">
            <a:avLst>
              <a:gd name="adj" fmla="val 4538"/>
            </a:avLst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 rot="16200000">
            <a:off x="-876300" y="2451100"/>
            <a:ext cx="3771900" cy="755650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81B6C5"/>
                </a:solidFill>
              </a:rPr>
              <a:t>Management Tools</a:t>
            </a:r>
            <a:endParaRPr lang="zh-TW" altLang="en-US" dirty="0">
              <a:solidFill>
                <a:srgbClr val="81B6C5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61546" y="989829"/>
            <a:ext cx="359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Automated operations for upgrades to each layers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04975" y="1362075"/>
            <a:ext cx="3200400" cy="762000"/>
          </a:xfrm>
          <a:prstGeom prst="roundRect">
            <a:avLst>
              <a:gd name="adj" fmla="val 20788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253804" y="1362075"/>
            <a:ext cx="3200400" cy="762000"/>
          </a:xfrm>
          <a:prstGeom prst="roundRect">
            <a:avLst>
              <a:gd name="adj" fmla="val 20788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1704980" y="2409825"/>
            <a:ext cx="6749229" cy="762000"/>
          </a:xfrm>
          <a:prstGeom prst="roundRect">
            <a:avLst>
              <a:gd name="adj" fmla="val 20788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1683166" y="3524250"/>
            <a:ext cx="6749229" cy="762000"/>
          </a:xfrm>
          <a:prstGeom prst="roundRect">
            <a:avLst>
              <a:gd name="adj" fmla="val 20788"/>
            </a:avLst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885950" y="14287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MONITORING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85952" y="1670863"/>
            <a:ext cx="13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3">
                    <a:lumMod val="50000"/>
                  </a:schemeClr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rPr>
              <a:t>Prometheus</a:t>
            </a:r>
            <a:endParaRPr lang="zh-TW" altLang="en-US" b="1" dirty="0">
              <a:solidFill>
                <a:schemeClr val="accent3">
                  <a:lumMod val="50000"/>
                </a:schemeClr>
              </a:solidFill>
              <a:latin typeface="+mn-lt"/>
              <a:cs typeface="Segoe UI Historic" panose="020B0502040204020203" pitchFamily="34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4143382" y="1572734"/>
            <a:ext cx="1" cy="39600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0" t="27694" r="48266" b="61681"/>
          <a:stretch/>
        </p:blipFill>
        <p:spPr bwMode="auto">
          <a:xfrm>
            <a:off x="4257681" y="1454332"/>
            <a:ext cx="485775" cy="5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5467350" y="1428750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ENTERPRISE INDENTITY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467356" y="1682666"/>
            <a:ext cx="6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3">
                    <a:lumMod val="50000"/>
                  </a:schemeClr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rPr>
              <a:t>LDAP</a:t>
            </a:r>
            <a:endParaRPr lang="zh-TW" altLang="en-US" b="1" dirty="0">
              <a:solidFill>
                <a:schemeClr val="accent3">
                  <a:lumMod val="50000"/>
                </a:schemeClr>
              </a:solidFill>
              <a:latin typeface="+mn-lt"/>
              <a:cs typeface="Segoe UI Historic" panose="020B0502040204020203" pitchFamily="34" charset="0"/>
            </a:endParaRPr>
          </a:p>
        </p:txBody>
      </p:sp>
      <p:sp>
        <p:nvSpPr>
          <p:cNvPr id="20" name="AutoShape 4" descr="ãldap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6" descr="ãldap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5" name="AutoShape 8" descr="ãldap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6" name="AutoShape 10" descr="ãldap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612775" y="3127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AutoShape 13" descr="ç¸éåç"/>
          <p:cNvSpPr>
            <a:spLocks noChangeAspect="1" noChangeArrowheads="1"/>
          </p:cNvSpPr>
          <p:nvPr/>
        </p:nvSpPr>
        <p:spPr bwMode="auto">
          <a:xfrm>
            <a:off x="765175" y="4651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8" name="Picture 16" descr="ç¸éåç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50"/>
                    </a14:imgEffect>
                    <a14:imgEffect>
                      <a14:saturation sat="2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316" y="1559558"/>
            <a:ext cx="383931" cy="3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7696207" y="1597655"/>
            <a:ext cx="1" cy="39600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885956" y="2529215"/>
            <a:ext cx="1992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CONTAINER ORCHESTRATION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85956" y="2783131"/>
            <a:ext cx="19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3">
                    <a:lumMod val="50000"/>
                  </a:schemeClr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rPr>
              <a:t>Kubernetes + </a:t>
            </a:r>
            <a:r>
              <a:rPr lang="en-US" altLang="zh-TW" b="1" dirty="0" err="1" smtClean="0">
                <a:solidFill>
                  <a:schemeClr val="accent3">
                    <a:lumMod val="50000"/>
                  </a:schemeClr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rPr>
              <a:t>etcd</a:t>
            </a:r>
            <a:endParaRPr lang="zh-TW" altLang="en-US" b="1" dirty="0">
              <a:solidFill>
                <a:schemeClr val="accent3">
                  <a:lumMod val="50000"/>
                </a:schemeClr>
              </a:solidFill>
              <a:latin typeface="+mn-lt"/>
              <a:cs typeface="Segoe UI Historic" panose="020B0502040204020203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885949" y="3613234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OPERATING SYSTEM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885950" y="3845481"/>
            <a:ext cx="167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3">
                    <a:lumMod val="50000"/>
                  </a:schemeClr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rPr>
              <a:t>Container Linux</a:t>
            </a:r>
            <a:endParaRPr lang="zh-TW" altLang="en-US" b="1" dirty="0">
              <a:solidFill>
                <a:schemeClr val="accent3">
                  <a:lumMod val="50000"/>
                </a:schemeClr>
              </a:solidFill>
              <a:latin typeface="+mn-lt"/>
              <a:cs typeface="Segoe UI Historic" panose="020B0502040204020203" pitchFamily="34" charset="0"/>
            </a:endParaRPr>
          </a:p>
        </p:txBody>
      </p:sp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6" t="44392" r="7813" b="45127"/>
          <a:stretch/>
        </p:blipFill>
        <p:spPr bwMode="auto">
          <a:xfrm>
            <a:off x="7232068" y="2502116"/>
            <a:ext cx="1019176" cy="5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0" t="62433" r="7774" b="28330"/>
          <a:stretch/>
        </p:blipFill>
        <p:spPr bwMode="auto">
          <a:xfrm>
            <a:off x="7648583" y="3657603"/>
            <a:ext cx="62189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1978205" y="4341855"/>
            <a:ext cx="617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Install and move anywhere : bare metal, public (Azure, AWS, Ali, Google) + private clouds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210601" y="3200403"/>
            <a:ext cx="363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Scheduling, Load balance, Scaling, High Availability 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398849" y="174379"/>
            <a:ext cx="270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+mn-lt"/>
              </a:rPr>
              <a:t>Health monitor and manager for </a:t>
            </a:r>
          </a:p>
          <a:p>
            <a:r>
              <a:rPr lang="en-US" altLang="zh-TW" sz="1200" dirty="0" smtClean="0">
                <a:latin typeface="+mn-lt"/>
              </a:rPr>
              <a:t>Cluster, Nodes, </a:t>
            </a:r>
            <a:r>
              <a:rPr lang="en-US" altLang="zh-TW" sz="1200" dirty="0" err="1" smtClean="0">
                <a:latin typeface="+mn-lt"/>
              </a:rPr>
              <a:t>IoT</a:t>
            </a:r>
            <a:r>
              <a:rPr lang="en-US" altLang="zh-TW" sz="1200" dirty="0" smtClean="0">
                <a:latin typeface="+mn-lt"/>
              </a:rPr>
              <a:t> Hub, Data Base and Applications</a:t>
            </a:r>
            <a:endParaRPr lang="en-US" altLang="zh-TW" sz="1200" dirty="0">
              <a:latin typeface="+mn-lt"/>
            </a:endParaRPr>
          </a:p>
        </p:txBody>
      </p:sp>
      <p:sp>
        <p:nvSpPr>
          <p:cNvPr id="46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 txBox="1">
            <a:spLocks/>
          </p:cNvSpPr>
          <p:nvPr/>
        </p:nvSpPr>
        <p:spPr bwMode="auto">
          <a:xfrm>
            <a:off x="447675" y="60580"/>
            <a:ext cx="82296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2000" dirty="0"/>
              <a:t>Management </a:t>
            </a:r>
            <a:r>
              <a:rPr lang="en-US" altLang="zh-TW" sz="2000" dirty="0" smtClean="0"/>
              <a:t>Tools Introduction</a:t>
            </a:r>
            <a:endParaRPr lang="zh-TW" altLang="en-US" sz="1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4177259" y="67407"/>
            <a:ext cx="2114365" cy="646035"/>
            <a:chOff x="3654405" y="126152"/>
            <a:chExt cx="2744438" cy="804937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038" y="430444"/>
              <a:ext cx="946805" cy="50064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HeroicExtremeLeftFacing"/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537" y="126152"/>
              <a:ext cx="1080802" cy="7427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405" y="384811"/>
              <a:ext cx="977941" cy="54302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RightFacing"/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86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肘形接點 52"/>
          <p:cNvCxnSpPr>
            <a:stCxn id="30" idx="3"/>
            <a:endCxn id="6" idx="2"/>
          </p:cNvCxnSpPr>
          <p:nvPr/>
        </p:nvCxnSpPr>
        <p:spPr>
          <a:xfrm flipV="1">
            <a:off x="1995488" y="1958975"/>
            <a:ext cx="215900" cy="106680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63556" y="1057275"/>
            <a:ext cx="1300163" cy="901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484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zh-TW" smtClean="0"/>
              <a:t>Naming Rule</a:t>
            </a:r>
            <a:endParaRPr lang="zh-TW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1995494" y="1057275"/>
            <a:ext cx="433387" cy="9017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8881" y="1057275"/>
            <a:ext cx="1395413" cy="9017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03688" y="1087441"/>
            <a:ext cx="514350" cy="901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41850" y="1092200"/>
            <a:ext cx="488950" cy="903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10163" y="1087441"/>
            <a:ext cx="487362" cy="901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97525" y="1092200"/>
            <a:ext cx="1017588" cy="903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38925" y="1092200"/>
            <a:ext cx="488950" cy="903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27881" y="1092200"/>
            <a:ext cx="487363" cy="9032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458794" y="2138366"/>
            <a:ext cx="2517775" cy="48418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b="1" dirty="0">
                <a:solidFill>
                  <a:prstClr val="black"/>
                </a:solidFill>
              </a:rPr>
              <a:t>Edge Intelligence Server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cxnSp>
        <p:nvCxnSpPr>
          <p:cNvPr id="27" name="肘形接點 26"/>
          <p:cNvCxnSpPr>
            <a:stCxn id="5" idx="1"/>
            <a:endCxn id="23" idx="1"/>
          </p:cNvCxnSpPr>
          <p:nvPr/>
        </p:nvCxnSpPr>
        <p:spPr>
          <a:xfrm rot="10800000" flipV="1">
            <a:off x="458788" y="1508128"/>
            <a:ext cx="4762" cy="873125"/>
          </a:xfrm>
          <a:prstGeom prst="bentConnector3">
            <a:avLst>
              <a:gd name="adj1" fmla="val 477771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504831" y="2782891"/>
            <a:ext cx="1490663" cy="48418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b="1" dirty="0">
                <a:solidFill>
                  <a:prstClr val="black"/>
                </a:solidFill>
              </a:rPr>
              <a:t>S:Server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463550" y="3363916"/>
            <a:ext cx="2268538" cy="1303337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04863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2:CPU Generation</a:t>
            </a:r>
          </a:p>
          <a:p>
            <a:pPr marL="804863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3:IPC</a:t>
            </a:r>
            <a:r>
              <a:rPr lang="zh-TW" altLang="en-US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Naming rule</a:t>
            </a:r>
          </a:p>
          <a:p>
            <a:pPr marL="804863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0:Series generation</a:t>
            </a:r>
          </a:p>
        </p:txBody>
      </p:sp>
      <p:cxnSp>
        <p:nvCxnSpPr>
          <p:cNvPr id="55" name="肘形接點 54"/>
          <p:cNvCxnSpPr>
            <a:stCxn id="44" idx="3"/>
            <a:endCxn id="7" idx="2"/>
          </p:cNvCxnSpPr>
          <p:nvPr/>
        </p:nvCxnSpPr>
        <p:spPr>
          <a:xfrm flipV="1">
            <a:off x="2732088" y="1958978"/>
            <a:ext cx="393700" cy="205581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4202113" y="2622553"/>
            <a:ext cx="3465512" cy="2384425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OS version: 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Y : </a:t>
            </a:r>
            <a:r>
              <a:rPr lang="en-US" altLang="zh-TW" b="1" dirty="0" err="1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Yocto</a:t>
            </a:r>
            <a:endParaRPr lang="en-US" altLang="zh-TW" b="1" dirty="0">
              <a:solidFill>
                <a:prstClr val="black"/>
              </a:solidFill>
              <a:ea typeface="Arial Unicode MS" pitchFamily="34" charset="-120"/>
              <a:cs typeface="Arial Unicode MS" pitchFamily="34" charset="-120"/>
            </a:endParaRP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P : IDP3.1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W: WES7E, Windows 7 pro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C : </a:t>
            </a:r>
            <a:r>
              <a:rPr lang="en-US" altLang="zh-TW" b="1" dirty="0" err="1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IoT</a:t>
            </a: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 core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E : Win 10 Ent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U : Ubuntu</a:t>
            </a:r>
          </a:p>
          <a:p>
            <a:pPr marL="1262063" lvl="1" indent="-804863" eaLnBrk="1" hangingPunct="1">
              <a:lnSpc>
                <a:spcPct val="110000"/>
              </a:lnSpc>
              <a:defRPr/>
            </a:pPr>
            <a:r>
              <a: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0: No OS</a:t>
            </a:r>
          </a:p>
        </p:txBody>
      </p:sp>
      <p:cxnSp>
        <p:nvCxnSpPr>
          <p:cNvPr id="26" name="肘形接點 25"/>
          <p:cNvCxnSpPr>
            <a:stCxn id="24" idx="0"/>
            <a:endCxn id="8" idx="2"/>
          </p:cNvCxnSpPr>
          <p:nvPr/>
        </p:nvCxnSpPr>
        <p:spPr>
          <a:xfrm rot="16200000" flipV="1">
            <a:off x="4831560" y="1518444"/>
            <a:ext cx="633412" cy="157480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/>
          <p:cNvGrpSpPr>
            <a:grpSpLocks/>
          </p:cNvGrpSpPr>
          <p:nvPr/>
        </p:nvGrpSpPr>
        <p:grpSpPr bwMode="auto">
          <a:xfrm>
            <a:off x="4202113" y="1995488"/>
            <a:ext cx="3465512" cy="3011487"/>
            <a:chOff x="4202688" y="1995487"/>
            <a:chExt cx="3465079" cy="3011942"/>
          </a:xfrm>
        </p:grpSpPr>
        <p:sp>
          <p:nvSpPr>
            <p:cNvPr id="36" name="圓角矩形 35"/>
            <p:cNvSpPr/>
            <p:nvPr/>
          </p:nvSpPr>
          <p:spPr>
            <a:xfrm>
              <a:off x="4202688" y="2622644"/>
              <a:ext cx="3465079" cy="23847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Edge Intelligent Software: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0 : None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1: All </a:t>
              </a: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(</a:t>
              </a:r>
              <a:r>
                <a:rPr lang="en-US" altLang="zh-TW" sz="14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RMM, </a:t>
              </a:r>
              <a:r>
                <a:rPr lang="en-US" altLang="zh-TW" sz="1400" b="1" dirty="0" err="1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WebAccess</a:t>
              </a:r>
              <a:r>
                <a:rPr lang="en-US" altLang="zh-TW" sz="14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/SCADA, IMM, HMI, OTA) </a:t>
              </a:r>
              <a:endParaRPr lang="en-US" altLang="zh-TW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2:DeviceOn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3:WebAccess/SCADA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4.Kubernetes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5.RMM 4.X</a:t>
              </a:r>
            </a:p>
          </p:txBody>
        </p:sp>
        <p:cxnSp>
          <p:nvCxnSpPr>
            <p:cNvPr id="37" name="肘形接點 36"/>
            <p:cNvCxnSpPr>
              <a:stCxn id="36" idx="0"/>
              <a:endCxn id="16" idx="2"/>
            </p:cNvCxnSpPr>
            <p:nvPr/>
          </p:nvCxnSpPr>
          <p:spPr>
            <a:xfrm rot="16200000" flipV="1">
              <a:off x="5097840" y="1784462"/>
              <a:ext cx="627157" cy="1049207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/>
          <p:cNvGrpSpPr>
            <a:grpSpLocks/>
          </p:cNvGrpSpPr>
          <p:nvPr/>
        </p:nvGrpSpPr>
        <p:grpSpPr bwMode="auto">
          <a:xfrm>
            <a:off x="4208463" y="1989138"/>
            <a:ext cx="3465512" cy="2235200"/>
            <a:chOff x="4202688" y="1989138"/>
            <a:chExt cx="3465079" cy="2234519"/>
          </a:xfrm>
        </p:grpSpPr>
        <p:sp>
          <p:nvSpPr>
            <p:cNvPr id="42" name="圓角矩形 41"/>
            <p:cNvSpPr/>
            <p:nvPr/>
          </p:nvSpPr>
          <p:spPr>
            <a:xfrm>
              <a:off x="4202688" y="2622357"/>
              <a:ext cx="3465079" cy="1601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Interface: 	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0 : None 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D: Data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F: Fieldbus (CAN, PROFIN, </a:t>
              </a:r>
              <a:r>
                <a:rPr lang="en-US" altLang="zh-TW" b="1" dirty="0" err="1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CANBus</a:t>
              </a: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..) </a:t>
              </a:r>
            </a:p>
          </p:txBody>
        </p:sp>
        <p:cxnSp>
          <p:nvCxnSpPr>
            <p:cNvPr id="43" name="肘形接點 42"/>
            <p:cNvCxnSpPr>
              <a:stCxn id="42" idx="0"/>
              <a:endCxn id="17" idx="2"/>
            </p:cNvCxnSpPr>
            <p:nvPr/>
          </p:nvCxnSpPr>
          <p:spPr>
            <a:xfrm rot="16200000" flipV="1">
              <a:off x="5324968" y="2011302"/>
              <a:ext cx="633219" cy="588889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>
            <a:grpSpLocks/>
          </p:cNvGrpSpPr>
          <p:nvPr/>
        </p:nvGrpSpPr>
        <p:grpSpPr bwMode="auto">
          <a:xfrm>
            <a:off x="4202113" y="1995491"/>
            <a:ext cx="3465512" cy="2466975"/>
            <a:chOff x="4693104" y="1508842"/>
            <a:chExt cx="3465079" cy="1842678"/>
          </a:xfrm>
        </p:grpSpPr>
        <p:sp>
          <p:nvSpPr>
            <p:cNvPr id="49" name="圓角矩形 48"/>
            <p:cNvSpPr/>
            <p:nvPr/>
          </p:nvSpPr>
          <p:spPr>
            <a:xfrm>
              <a:off x="4693104" y="1992634"/>
              <a:ext cx="3465079" cy="13588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262063" lvl="1" indent="-804863" eaLnBrk="1" hangingPunct="1">
                <a:lnSpc>
                  <a:spcPct val="110000"/>
                </a:lnSpc>
                <a:defRPr/>
              </a:pPr>
              <a:endParaRPr lang="en-US" altLang="zh-TW" sz="14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endParaRPr lang="en-US" altLang="zh-TW" sz="16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Storage type :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00 : None / H5 : 500G HDD /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H1 : 1THDD /  H2 : 2T HDD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S3 : 32G SSD / S6 : 64G SSD /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 S1 : 128G SSD / S2 : 256G SSD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6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S5 : 512G SSD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sz="1400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endParaRPr lang="en-US" altLang="zh-TW" sz="11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</p:txBody>
        </p:sp>
        <p:cxnSp>
          <p:nvCxnSpPr>
            <p:cNvPr id="50" name="肘形接點 49"/>
            <p:cNvCxnSpPr>
              <a:stCxn id="49" idx="0"/>
              <a:endCxn id="18" idx="2"/>
            </p:cNvCxnSpPr>
            <p:nvPr/>
          </p:nvCxnSpPr>
          <p:spPr>
            <a:xfrm rot="5400000" flipH="1" flipV="1">
              <a:off x="6268668" y="1665024"/>
              <a:ext cx="483792" cy="171429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/>
          <p:cNvGrpSpPr>
            <a:grpSpLocks/>
          </p:cNvGrpSpPr>
          <p:nvPr/>
        </p:nvGrpSpPr>
        <p:grpSpPr bwMode="auto">
          <a:xfrm>
            <a:off x="4186238" y="1995488"/>
            <a:ext cx="3465512" cy="2228850"/>
            <a:chOff x="4524008" y="1395000"/>
            <a:chExt cx="3465079" cy="1664456"/>
          </a:xfrm>
        </p:grpSpPr>
        <p:sp>
          <p:nvSpPr>
            <p:cNvPr id="63" name="圓角矩形 62"/>
            <p:cNvSpPr/>
            <p:nvPr/>
          </p:nvSpPr>
          <p:spPr>
            <a:xfrm>
              <a:off x="4524008" y="1862091"/>
              <a:ext cx="3465079" cy="11973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262063" lvl="1" indent="-804863" eaLnBrk="1" hangingPunct="1">
                <a:lnSpc>
                  <a:spcPct val="110000"/>
                </a:lnSpc>
                <a:defRPr/>
              </a:pPr>
              <a:endParaRPr lang="en-US" altLang="zh-TW" sz="16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Memory Size: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0: none, 1: 1G,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2: 2G, 4:4G, 8: 8G,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A:16G B:32G </a:t>
              </a: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C:64G D:128G</a:t>
              </a:r>
              <a:endParaRPr lang="en-US" altLang="zh-TW" sz="14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  <a:p>
              <a:pPr marL="1262063" lvl="1" indent="-804863" eaLnBrk="1" hangingPunct="1">
                <a:lnSpc>
                  <a:spcPct val="110000"/>
                </a:lnSpc>
                <a:defRPr/>
              </a:pPr>
              <a:endParaRPr lang="en-US" altLang="zh-TW" sz="11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</p:txBody>
        </p:sp>
        <p:cxnSp>
          <p:nvCxnSpPr>
            <p:cNvPr id="64" name="肘形接點 63"/>
            <p:cNvCxnSpPr>
              <a:stCxn id="63" idx="0"/>
              <a:endCxn id="20" idx="2"/>
            </p:cNvCxnSpPr>
            <p:nvPr/>
          </p:nvCxnSpPr>
          <p:spPr>
            <a:xfrm rot="5400000" flipH="1" flipV="1">
              <a:off x="6505541" y="1146800"/>
              <a:ext cx="467091" cy="963492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>
            <a:grpSpLocks/>
          </p:cNvGrpSpPr>
          <p:nvPr/>
        </p:nvGrpSpPr>
        <p:grpSpPr bwMode="auto">
          <a:xfrm>
            <a:off x="4186238" y="1995491"/>
            <a:ext cx="3465512" cy="1128712"/>
            <a:chOff x="4371607" y="1281156"/>
            <a:chExt cx="3465079" cy="843156"/>
          </a:xfrm>
        </p:grpSpPr>
        <p:sp>
          <p:nvSpPr>
            <p:cNvPr id="75" name="圓角矩形 74"/>
            <p:cNvSpPr/>
            <p:nvPr/>
          </p:nvSpPr>
          <p:spPr>
            <a:xfrm>
              <a:off x="4371607" y="1764993"/>
              <a:ext cx="3465079" cy="3593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262063" lvl="1" indent="-804863" eaLnBrk="1" hangingPunct="1">
                <a:lnSpc>
                  <a:spcPct val="110000"/>
                </a:lnSpc>
                <a:defRPr/>
              </a:pPr>
              <a:r>
                <a:rPr lang="en-US" altLang="zh-TW" b="1" dirty="0">
                  <a:solidFill>
                    <a:prstClr val="black"/>
                  </a:solidFill>
                  <a:ea typeface="Arial Unicode MS" pitchFamily="34" charset="-120"/>
                  <a:cs typeface="Arial Unicode MS" pitchFamily="34" charset="-120"/>
                </a:rPr>
                <a:t>Revision.  Ex: 1,2…A,B</a:t>
              </a:r>
              <a:endParaRPr lang="en-US" altLang="zh-TW" sz="1200" b="1" dirty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endParaRPr>
            </a:p>
          </p:txBody>
        </p:sp>
        <p:cxnSp>
          <p:nvCxnSpPr>
            <p:cNvPr id="76" name="肘形接點 75"/>
            <p:cNvCxnSpPr>
              <a:stCxn id="75" idx="0"/>
              <a:endCxn id="21" idx="2"/>
            </p:cNvCxnSpPr>
            <p:nvPr/>
          </p:nvCxnSpPr>
          <p:spPr>
            <a:xfrm rot="5400000" flipH="1" flipV="1">
              <a:off x="6589212" y="796884"/>
              <a:ext cx="483837" cy="1452381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90036" y="938291"/>
            <a:ext cx="7718961" cy="1200329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TW" sz="7200" b="1" dirty="0">
                <a:solidFill>
                  <a:prstClr val="black"/>
                </a:solidFill>
                <a:latin typeface="Calibri"/>
              </a:rPr>
              <a:t>EIS-S230-U20H2B1</a:t>
            </a:r>
            <a:endParaRPr lang="en-US" altLang="zh-TW" sz="7200" b="1" strike="sngStrike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0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2800" kern="0" dirty="0" smtClean="0">
                <a:cs typeface="Arial" panose="020B0604020202020204" pitchFamily="34" charset="0"/>
              </a:rPr>
              <a:t>Data Service Package Component </a:t>
            </a:r>
            <a:endParaRPr lang="en-US" altLang="zh-TW" sz="2800" kern="0" dirty="0"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4D6AEDAD-FA33-4F39-AFB8-25AB25E0C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03159"/>
              </p:ext>
            </p:extLst>
          </p:nvPr>
        </p:nvGraphicFramePr>
        <p:xfrm>
          <a:off x="3831773" y="783770"/>
          <a:ext cx="5172075" cy="392588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24135">
                  <a:extLst>
                    <a:ext uri="{9D8B030D-6E8A-4147-A177-3AD203B41FA5}">
                      <a16:colId xmlns:a16="http://schemas.microsoft.com/office/drawing/2014/main" xmlns="" val="2770439234"/>
                    </a:ext>
                  </a:extLst>
                </a:gridCol>
                <a:gridCol w="1588010">
                  <a:extLst>
                    <a:ext uri="{9D8B030D-6E8A-4147-A177-3AD203B41FA5}">
                      <a16:colId xmlns:a16="http://schemas.microsoft.com/office/drawing/2014/main" xmlns="" val="59100135"/>
                    </a:ext>
                  </a:extLst>
                </a:gridCol>
                <a:gridCol w="978910">
                  <a:extLst>
                    <a:ext uri="{9D8B030D-6E8A-4147-A177-3AD203B41FA5}">
                      <a16:colId xmlns:a16="http://schemas.microsoft.com/office/drawing/2014/main" xmlns="" val="2875971456"/>
                    </a:ext>
                  </a:extLst>
                </a:gridCol>
                <a:gridCol w="881020">
                  <a:extLst>
                    <a:ext uri="{9D8B030D-6E8A-4147-A177-3AD203B41FA5}">
                      <a16:colId xmlns:a16="http://schemas.microsoft.com/office/drawing/2014/main" xmlns="" val="1804162338"/>
                    </a:ext>
                  </a:extLst>
                </a:gridCol>
              </a:tblGrid>
              <a:tr h="3766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/>
                        <a:t>Components</a:t>
                      </a:r>
                      <a:endParaRPr lang="zh-TW" altLang="en-US" sz="1000" dirty="0"/>
                    </a:p>
                  </a:txBody>
                  <a:tcPr marL="91429" marR="91429" marT="45716" marB="4571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/>
                        <a:t>Services</a:t>
                      </a:r>
                      <a:endParaRPr lang="zh-TW" altLang="en-US" sz="1000" dirty="0"/>
                    </a:p>
                  </a:txBody>
                  <a:tcPr marL="91429" marR="91429" marT="45716" marB="4571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Memory Used</a:t>
                      </a:r>
                      <a:endParaRPr lang="zh-TW" altLang="en-US" sz="1000" dirty="0"/>
                    </a:p>
                  </a:txBody>
                  <a:tcPr marL="91429" marR="91429" marT="45716" marB="45716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Storage </a:t>
                      </a:r>
                    </a:p>
                    <a:p>
                      <a:pPr algn="ctr"/>
                      <a:r>
                        <a:rPr lang="en-US" altLang="zh-TW" sz="1000" dirty="0"/>
                        <a:t>Allocated</a:t>
                      </a:r>
                      <a:endParaRPr lang="zh-TW" altLang="en-US" sz="1000" dirty="0"/>
                    </a:p>
                  </a:txBody>
                  <a:tcPr marL="91429" marR="91429" marT="45716" marB="45716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9968404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Container Runtime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Moby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-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1906958081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Persistent </a:t>
                      </a:r>
                      <a:r>
                        <a:rPr lang="en-US" altLang="zh-TW" sz="1000" dirty="0" smtClean="0"/>
                        <a:t>Storage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Ceph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4</a:t>
                      </a:r>
                      <a:r>
                        <a:rPr lang="en-US" altLang="zh-TW" sz="1000" dirty="0" smtClean="0"/>
                        <a:t>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2888471196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Container Orchestration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Kubernetes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-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Database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MongoDB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6G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1152G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3305098242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PostgreSQL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0.512G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8G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812987983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IoTHub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RabbitMQ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6G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64G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2530708922"/>
                  </a:ext>
                </a:extLst>
              </a:tr>
              <a:tr h="303604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S3 </a:t>
                      </a:r>
                      <a:r>
                        <a:rPr lang="en-US" altLang="zh-TW" sz="1000" dirty="0" smtClean="0"/>
                        <a:t>Compatible Storage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Minio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0.256G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10G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3230359394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System </a:t>
                      </a:r>
                      <a:r>
                        <a:rPr lang="en-US" altLang="zh-TW" sz="1000" dirty="0" smtClean="0"/>
                        <a:t>Monitoring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Prometheus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2</a:t>
                      </a:r>
                      <a:r>
                        <a:rPr lang="en-US" altLang="zh-TW" sz="1000" dirty="0" smtClean="0"/>
                        <a:t>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256G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1948580317"/>
                  </a:ext>
                </a:extLst>
              </a:tr>
              <a:tr h="34586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Visualization Dashboard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Grafana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0.128G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10G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3298908375"/>
                  </a:ext>
                </a:extLst>
              </a:tr>
              <a:tr h="34586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Load Balancing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Nginx-Ingress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0.512G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2355527214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DNS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CoreDNS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0.256G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2316060241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Private</a:t>
                      </a:r>
                      <a:r>
                        <a:rPr lang="en-US" altLang="zh-TW" sz="1000" baseline="0" dirty="0" smtClean="0"/>
                        <a:t> Chart Repo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Chartmuseum</a:t>
                      </a:r>
                      <a:endParaRPr lang="zh-TW" altLang="en-US" sz="1000" dirty="0" smtClean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0.128G</a:t>
                      </a:r>
                      <a:endParaRPr lang="zh-TW" altLang="en-US" sz="1000" dirty="0" smtClean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8G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</a:tr>
              <a:tr h="29183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Device</a:t>
                      </a:r>
                      <a:r>
                        <a:rPr lang="en-US" altLang="zh-TW" sz="1000" baseline="0" dirty="0" smtClean="0"/>
                        <a:t> Management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WISE-</a:t>
                      </a:r>
                      <a:r>
                        <a:rPr lang="en-US" altLang="zh-TW" sz="1000" dirty="0" err="1" smtClean="0"/>
                        <a:t>PaaS</a:t>
                      </a:r>
                      <a:r>
                        <a:rPr lang="en-US" altLang="zh-TW" sz="1000" dirty="0" smtClean="0"/>
                        <a:t>/</a:t>
                      </a:r>
                      <a:r>
                        <a:rPr lang="en-US" altLang="zh-TW" sz="1000" dirty="0" err="1" smtClean="0"/>
                        <a:t>EdgeSense</a:t>
                      </a:r>
                      <a:endParaRPr lang="zh-TW" altLang="en-US" sz="1000" dirty="0" smtClean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 smtClean="0"/>
                        <a:t>3.512G</a:t>
                      </a:r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000" dirty="0"/>
                    </a:p>
                  </a:txBody>
                  <a:tcPr marL="91429" marR="91429" marT="45716" marB="45716" anchor="ctr"/>
                </a:tc>
                <a:extLst>
                  <a:ext uri="{0D108BD9-81ED-4DB2-BD59-A6C34878D82A}">
                    <a16:rowId xmlns:a16="http://schemas.microsoft.com/office/drawing/2014/main" xmlns="" val="2640943990"/>
                  </a:ext>
                </a:extLst>
              </a:tr>
            </a:tbl>
          </a:graphicData>
        </a:graphic>
      </p:graphicFrame>
      <p:sp>
        <p:nvSpPr>
          <p:cNvPr id="21559" name="內容版面配置區 1">
            <a:extLst>
              <a:ext uri="{FF2B5EF4-FFF2-40B4-BE49-F238E27FC236}">
                <a16:creationId xmlns:a16="http://schemas.microsoft.com/office/drawing/2014/main" xmlns="" id="{001BB27F-4F08-49B7-99EB-6C0240C1F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57213"/>
          </a:xfrm>
        </p:spPr>
        <p:txBody>
          <a:bodyPr/>
          <a:lstStyle/>
          <a:p>
            <a:r>
              <a:rPr lang="en-US" altLang="zh-TW" sz="2800" dirty="0"/>
              <a:t>Infrastructure</a:t>
            </a:r>
          </a:p>
          <a:p>
            <a:pPr lvl="1"/>
            <a:r>
              <a:rPr lang="en-US" altLang="zh-TW" sz="2000" dirty="0"/>
              <a:t>Ubuntu </a:t>
            </a:r>
            <a:r>
              <a:rPr lang="en-US" altLang="zh-TW" sz="2000" b="1" dirty="0">
                <a:solidFill>
                  <a:srgbClr val="C00000"/>
                </a:solidFill>
              </a:rPr>
              <a:t>16.04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Desktop</a:t>
            </a:r>
            <a:endParaRPr lang="en-US" altLang="zh-TW" sz="2000" dirty="0"/>
          </a:p>
          <a:p>
            <a:pPr lvl="1"/>
            <a:r>
              <a:rPr lang="en-US" altLang="zh-TW" sz="2000" dirty="0"/>
              <a:t>Kubernetes 1.11.3</a:t>
            </a:r>
          </a:p>
          <a:p>
            <a:pPr lvl="1"/>
            <a:endParaRPr lang="en-US" altLang="zh-TW" sz="2000" dirty="0"/>
          </a:p>
          <a:p>
            <a:r>
              <a:rPr lang="en-US" altLang="zh-TW" sz="2800" dirty="0" smtClean="0"/>
              <a:t>Memory</a:t>
            </a:r>
          </a:p>
          <a:p>
            <a:pPr lvl="1"/>
            <a:r>
              <a:rPr lang="en-US" altLang="zh-TW" sz="2000" b="1" dirty="0" smtClean="0"/>
              <a:t>32G</a:t>
            </a:r>
          </a:p>
          <a:p>
            <a:pPr lvl="1"/>
            <a:endParaRPr lang="en-US" altLang="zh-TW" sz="2000" dirty="0"/>
          </a:p>
          <a:p>
            <a:r>
              <a:rPr lang="en-US" altLang="zh-TW" sz="2800" dirty="0" smtClean="0"/>
              <a:t>Storage</a:t>
            </a:r>
            <a:endParaRPr lang="en-US" altLang="zh-TW" sz="2800" dirty="0"/>
          </a:p>
          <a:p>
            <a:pPr lvl="1"/>
            <a:r>
              <a:rPr lang="en-US" altLang="zh-TW" sz="2000" b="1" dirty="0" smtClean="0"/>
              <a:t>2T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7904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kern="0" dirty="0">
                <a:cs typeface="Arial" panose="020B0604020202020204" pitchFamily="34" charset="0"/>
              </a:rPr>
              <a:t>Single Node </a:t>
            </a:r>
            <a:r>
              <a:rPr lang="en-US" altLang="zh-TW" kern="0" dirty="0" smtClean="0">
                <a:cs typeface="Arial" panose="020B0604020202020204" pitchFamily="34" charset="0"/>
              </a:rPr>
              <a:t>HW Capacity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sp>
        <p:nvSpPr>
          <p:cNvPr id="22531" name="內容版面配置區 1">
            <a:extLst>
              <a:ext uri="{FF2B5EF4-FFF2-40B4-BE49-F238E27FC236}">
                <a16:creationId xmlns="" xmlns:a16="http://schemas.microsoft.com/office/drawing/2014/main" id="{71F07E35-F159-41AF-BE0E-EFD1509E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2598738"/>
          </a:xfrm>
        </p:spPr>
        <p:txBody>
          <a:bodyPr/>
          <a:lstStyle/>
          <a:p>
            <a:r>
              <a:rPr lang="en-US" altLang="zh-TW" sz="2400" dirty="0"/>
              <a:t>400 Edge Devices </a:t>
            </a:r>
          </a:p>
          <a:p>
            <a:pPr lvl="1"/>
            <a:r>
              <a:rPr lang="en-US" altLang="zh-TW" sz="1800" b="1" dirty="0">
                <a:solidFill>
                  <a:srgbClr val="C00000"/>
                </a:solidFill>
              </a:rPr>
              <a:t>30000</a:t>
            </a:r>
            <a:r>
              <a:rPr lang="en-US" altLang="zh-TW" sz="1800" dirty="0"/>
              <a:t> Tags/Sec</a:t>
            </a:r>
          </a:p>
          <a:p>
            <a:pPr lvl="1"/>
            <a:r>
              <a:rPr lang="en-US" altLang="zh-TW" sz="1800" b="1" dirty="0">
                <a:solidFill>
                  <a:srgbClr val="C00000"/>
                </a:solidFill>
              </a:rPr>
              <a:t>1024G</a:t>
            </a:r>
            <a:r>
              <a:rPr lang="en-US" altLang="zh-TW" sz="1800" dirty="0"/>
              <a:t> Storage Used Per Week</a:t>
            </a:r>
          </a:p>
          <a:p>
            <a:pPr lvl="1"/>
            <a:endParaRPr lang="en-US" altLang="zh-TW" sz="1800" dirty="0"/>
          </a:p>
          <a:p>
            <a:r>
              <a:rPr lang="en-US" altLang="zh-TW" sz="2400" dirty="0"/>
              <a:t>System Monitor</a:t>
            </a:r>
          </a:p>
          <a:p>
            <a:pPr lvl="1"/>
            <a:r>
              <a:rPr lang="en-US" altLang="zh-TW" sz="1800" dirty="0"/>
              <a:t>Monthly Recycle</a:t>
            </a:r>
          </a:p>
          <a:p>
            <a:pPr lvl="1"/>
            <a:r>
              <a:rPr lang="en-US" altLang="zh-TW" sz="1800" dirty="0"/>
              <a:t>5s, Sample Rate</a:t>
            </a:r>
          </a:p>
          <a:p>
            <a:pPr lvl="1"/>
            <a:r>
              <a:rPr lang="en-US" altLang="zh-TW" sz="1800" b="1" dirty="0">
                <a:solidFill>
                  <a:srgbClr val="C00000"/>
                </a:solidFill>
              </a:rPr>
              <a:t>150G</a:t>
            </a:r>
            <a:r>
              <a:rPr lang="en-US" altLang="zh-TW" sz="1800" dirty="0"/>
              <a:t> Storage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kern="0" dirty="0" smtClean="0">
                <a:cs typeface="Arial" panose="020B0604020202020204" pitchFamily="34" charset="0"/>
              </a:rPr>
              <a:t>DSS</a:t>
            </a:r>
            <a:r>
              <a:rPr lang="zh-TW" altLang="en-US" kern="0" dirty="0" smtClean="0">
                <a:cs typeface="Arial" panose="020B0604020202020204" pitchFamily="34" charset="0"/>
              </a:rPr>
              <a:t> </a:t>
            </a:r>
            <a:r>
              <a:rPr lang="en-US" altLang="zh-TW" kern="0" dirty="0" smtClean="0">
                <a:cs typeface="Arial" panose="020B0604020202020204" pitchFamily="34" charset="0"/>
              </a:rPr>
              <a:t>Product </a:t>
            </a:r>
            <a:r>
              <a:rPr lang="en-US" altLang="zh-TW" kern="0" dirty="0">
                <a:cs typeface="Arial" panose="020B0604020202020204" pitchFamily="34" charset="0"/>
              </a:rPr>
              <a:t>SKU</a:t>
            </a:r>
            <a:r>
              <a:rPr lang="zh-TW" altLang="en-US" kern="0" dirty="0">
                <a:cs typeface="Arial" panose="020B0604020202020204" pitchFamily="34" charset="0"/>
              </a:rPr>
              <a:t> </a:t>
            </a:r>
            <a:r>
              <a:rPr lang="en-US" altLang="zh-TW" kern="0" dirty="0" smtClean="0">
                <a:cs typeface="Arial" panose="020B0604020202020204" pitchFamily="34" charset="0"/>
              </a:rPr>
              <a:t>Offering  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="" xmlns:a16="http://schemas.microsoft.com/office/drawing/2014/main" id="{922ADD79-42D7-4F5E-8A8E-A1502258A38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50521823"/>
              </p:ext>
            </p:extLst>
          </p:nvPr>
        </p:nvGraphicFramePr>
        <p:xfrm>
          <a:off x="323850" y="880281"/>
          <a:ext cx="8528050" cy="3222876"/>
        </p:xfrm>
        <a:graphic>
          <a:graphicData uri="http://schemas.openxmlformats.org/drawingml/2006/table">
            <a:tbl>
              <a:tblPr/>
              <a:tblGrid>
                <a:gridCol w="1223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68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96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01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75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59263"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SKU/</a:t>
                      </a:r>
                      <a:r>
                        <a:rPr kumimoji="1" lang="zh-CN" altLang="zh-TW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Config.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zh-CN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Server Quantity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zh-CN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Compute </a:t>
                      </a:r>
                      <a:r>
                        <a:rPr kumimoji="1" lang="zh-CN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(CPU</a:t>
                      </a:r>
                      <a:r>
                        <a:rPr kumimoji="1" lang="zh-CN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)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zh-CN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Memory (GB)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Physical </a:t>
                      </a:r>
                      <a:r>
                        <a:rPr kumimoji="1" lang="zh-CN" altLang="zh-TW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Storage (TB)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7443"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zh-CN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Entry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*Master/Node</a:t>
                      </a:r>
                      <a:r>
                        <a:rPr kumimoji="1" lang="zh-CN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x</a:t>
                      </a: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288000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4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TW" sz="1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  <a:cs typeface="+mn-cs"/>
                        </a:rPr>
                        <a:t>32</a:t>
                      </a:r>
                      <a:endParaRPr kumimoji="1" lang="zh-CN" altLang="zh-TW" sz="15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  <a:cs typeface="+mn-cs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08727"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  <a:cs typeface="+mn-cs"/>
                        </a:rPr>
                        <a:t>High Availability</a:t>
                      </a: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1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*Master/Node</a:t>
                      </a:r>
                      <a:r>
                        <a:rPr kumimoji="1" lang="zh-CN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x</a:t>
                      </a: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288000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12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96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6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7443"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Expand</a:t>
                      </a:r>
                      <a:endParaRPr kumimoji="1" lang="zh-CN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 Node</a:t>
                      </a:r>
                      <a:r>
                        <a:rPr kumimoji="1" lang="zh-CN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x</a:t>
                      </a: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288000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4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32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1pPr>
                      <a:lvl2pPr marL="457140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2pPr>
                      <a:lvl3pPr marL="914278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3pPr>
                      <a:lvl4pPr marL="1371417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4pPr>
                      <a:lvl5pPr marL="182855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5pPr>
                      <a:lvl6pPr marL="2285696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6pPr>
                      <a:lvl7pPr marL="2742834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7pPr>
                      <a:lvl8pPr marL="319997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8pPr>
                      <a:lvl9pPr marL="3657112" algn="l" defTabSz="9142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新細明體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CN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91433" marR="91433" marT="45692" marB="45692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587" name="群組 41">
            <a:extLst>
              <a:ext uri="{FF2B5EF4-FFF2-40B4-BE49-F238E27FC236}">
                <a16:creationId xmlns="" xmlns:a16="http://schemas.microsoft.com/office/drawing/2014/main" id="{7F2B0191-01A0-479B-82AC-899D03E495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327" y="1209467"/>
            <a:ext cx="1367714" cy="1286525"/>
            <a:chOff x="1044674" y="4679974"/>
            <a:chExt cx="1043583" cy="981180"/>
          </a:xfrm>
        </p:grpSpPr>
        <p:pic>
          <p:nvPicPr>
            <p:cNvPr id="43" name="Picture 4" descr="ç¸éåç">
              <a:extLst>
                <a:ext uri="{FF2B5EF4-FFF2-40B4-BE49-F238E27FC236}">
                  <a16:creationId xmlns="" xmlns:a16="http://schemas.microsoft.com/office/drawing/2014/main" id="{DF3AB7AD-BD4A-4D19-BB04-464DAB648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674" y="4679974"/>
              <a:ext cx="1043583" cy="98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字方塊 43">
              <a:extLst>
                <a:ext uri="{FF2B5EF4-FFF2-40B4-BE49-F238E27FC236}">
                  <a16:creationId xmlns="" xmlns:a16="http://schemas.microsoft.com/office/drawing/2014/main" id="{4AF51BF5-AAE3-4A4F-84D4-FA0DE47A6502}"/>
                </a:ext>
              </a:extLst>
            </p:cNvPr>
            <p:cNvSpPr txBox="1"/>
            <p:nvPr/>
          </p:nvSpPr>
          <p:spPr>
            <a:xfrm>
              <a:off x="1503724" y="5148336"/>
              <a:ext cx="516231" cy="2159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800" b="1" kern="0" dirty="0">
                  <a:solidFill>
                    <a:prstClr val="white"/>
                  </a:solidFill>
                  <a:latin typeface="Arial"/>
                  <a:ea typeface="新細明體"/>
                </a:rPr>
                <a:t>Master</a:t>
              </a:r>
              <a:endParaRPr kumimoji="0" lang="zh-TW" altLang="en-US" sz="800" b="1" kern="0" dirty="0">
                <a:solidFill>
                  <a:prstClr val="white"/>
                </a:solidFill>
                <a:latin typeface="Arial"/>
                <a:ea typeface="新細明體"/>
              </a:endParaRPr>
            </a:p>
          </p:txBody>
        </p:sp>
      </p:grpSp>
      <p:grpSp>
        <p:nvGrpSpPr>
          <p:cNvPr id="23588" name="群組 44">
            <a:extLst>
              <a:ext uri="{FF2B5EF4-FFF2-40B4-BE49-F238E27FC236}">
                <a16:creationId xmlns="" xmlns:a16="http://schemas.microsoft.com/office/drawing/2014/main" id="{638747B0-0EB3-471D-8926-DD26E0ACB1D8}"/>
              </a:ext>
            </a:extLst>
          </p:cNvPr>
          <p:cNvGrpSpPr>
            <a:grpSpLocks/>
          </p:cNvGrpSpPr>
          <p:nvPr/>
        </p:nvGrpSpPr>
        <p:grpSpPr bwMode="auto">
          <a:xfrm>
            <a:off x="3526737" y="3136994"/>
            <a:ext cx="1362480" cy="1210288"/>
            <a:chOff x="3088154" y="5142084"/>
            <a:chExt cx="1043583" cy="981180"/>
          </a:xfrm>
        </p:grpSpPr>
        <p:pic>
          <p:nvPicPr>
            <p:cNvPr id="23597" name="Picture 4" descr="ç¸éåç">
              <a:extLst>
                <a:ext uri="{FF2B5EF4-FFF2-40B4-BE49-F238E27FC236}">
                  <a16:creationId xmlns="" xmlns:a16="http://schemas.microsoft.com/office/drawing/2014/main" id="{15CBB71E-C748-41A7-9A06-E620B839F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154" y="5142084"/>
              <a:ext cx="1043583" cy="98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98" name="文字方塊 46">
              <a:extLst>
                <a:ext uri="{FF2B5EF4-FFF2-40B4-BE49-F238E27FC236}">
                  <a16:creationId xmlns="" xmlns:a16="http://schemas.microsoft.com/office/drawing/2014/main" id="{181C0C32-AC6B-4FDA-9F82-00E2C8909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982" y="5609779"/>
              <a:ext cx="5164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aramond" panose="02020404030301010803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800" b="1">
                  <a:solidFill>
                    <a:srgbClr val="FFFFFF"/>
                  </a:solidFill>
                  <a:latin typeface="Arial" panose="020B0604020202020204" pitchFamily="34" charset="0"/>
                </a:rPr>
                <a:t>Node</a:t>
              </a:r>
              <a:endParaRPr kumimoji="0" lang="zh-TW" altLang="en-US" sz="8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589" name="群組 47">
            <a:extLst>
              <a:ext uri="{FF2B5EF4-FFF2-40B4-BE49-F238E27FC236}">
                <a16:creationId xmlns="" xmlns:a16="http://schemas.microsoft.com/office/drawing/2014/main" id="{DF7813CD-5F51-4F0C-A377-BD290D97C3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327" y="1890206"/>
            <a:ext cx="1367714" cy="1852758"/>
            <a:chOff x="2699792" y="4785456"/>
            <a:chExt cx="1043583" cy="1413321"/>
          </a:xfrm>
        </p:grpSpPr>
        <p:pic>
          <p:nvPicPr>
            <p:cNvPr id="49" name="Picture 4" descr="ç¸éåç">
              <a:extLst>
                <a:ext uri="{FF2B5EF4-FFF2-40B4-BE49-F238E27FC236}">
                  <a16:creationId xmlns="" xmlns:a16="http://schemas.microsoft.com/office/drawing/2014/main" id="{CE09CE95-C926-4D3C-BC87-548AF10A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217597"/>
              <a:ext cx="1043583" cy="98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ç¸éåç">
              <a:extLst>
                <a:ext uri="{FF2B5EF4-FFF2-40B4-BE49-F238E27FC236}">
                  <a16:creationId xmlns="" xmlns:a16="http://schemas.microsoft.com/office/drawing/2014/main" id="{054E9AB6-5211-4EF6-8C98-663F34A76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001573"/>
              <a:ext cx="1043583" cy="98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ç¸éåç">
              <a:extLst>
                <a:ext uri="{FF2B5EF4-FFF2-40B4-BE49-F238E27FC236}">
                  <a16:creationId xmlns="" xmlns:a16="http://schemas.microsoft.com/office/drawing/2014/main" id="{EEA31654-86FB-4D75-A6BE-D62272237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4785456"/>
              <a:ext cx="1043583" cy="98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字方塊 51">
              <a:extLst>
                <a:ext uri="{FF2B5EF4-FFF2-40B4-BE49-F238E27FC236}">
                  <a16:creationId xmlns="" xmlns:a16="http://schemas.microsoft.com/office/drawing/2014/main" id="{06BA4392-DE0F-457B-ACE8-EDDC8C2917A4}"/>
                </a:ext>
              </a:extLst>
            </p:cNvPr>
            <p:cNvSpPr txBox="1"/>
            <p:nvPr/>
          </p:nvSpPr>
          <p:spPr>
            <a:xfrm>
              <a:off x="3192198" y="5247562"/>
              <a:ext cx="516232" cy="2143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800" b="1" kern="0" dirty="0">
                  <a:solidFill>
                    <a:prstClr val="white"/>
                  </a:solidFill>
                  <a:latin typeface="Arial"/>
                  <a:ea typeface="新細明體"/>
                </a:rPr>
                <a:t>Master</a:t>
              </a:r>
              <a:endParaRPr kumimoji="0" lang="zh-TW" altLang="en-US" sz="800" b="1" kern="0" dirty="0">
                <a:solidFill>
                  <a:prstClr val="white"/>
                </a:solidFill>
                <a:latin typeface="Arial"/>
                <a:ea typeface="新細明體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="" xmlns:a16="http://schemas.microsoft.com/office/drawing/2014/main" id="{5960EAF7-AF31-45F8-8053-CCFBF47744B5}"/>
                </a:ext>
              </a:extLst>
            </p:cNvPr>
            <p:cNvSpPr txBox="1"/>
            <p:nvPr/>
          </p:nvSpPr>
          <p:spPr>
            <a:xfrm>
              <a:off x="3189021" y="5471471"/>
              <a:ext cx="516232" cy="2159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800" b="1" kern="0" dirty="0">
                  <a:solidFill>
                    <a:prstClr val="white"/>
                  </a:solidFill>
                  <a:latin typeface="Arial"/>
                  <a:ea typeface="新細明體"/>
                </a:rPr>
                <a:t>Master</a:t>
              </a:r>
              <a:endParaRPr kumimoji="0" lang="zh-TW" altLang="en-US" sz="800" b="1" kern="0" dirty="0">
                <a:solidFill>
                  <a:prstClr val="white"/>
                </a:solidFill>
                <a:latin typeface="Arial"/>
                <a:ea typeface="新細明體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="" xmlns:a16="http://schemas.microsoft.com/office/drawing/2014/main" id="{41A99D9B-465F-4EBA-B353-061EDD427AD3}"/>
                </a:ext>
              </a:extLst>
            </p:cNvPr>
            <p:cNvSpPr txBox="1"/>
            <p:nvPr/>
          </p:nvSpPr>
          <p:spPr>
            <a:xfrm>
              <a:off x="3182667" y="5677912"/>
              <a:ext cx="516232" cy="2159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800" b="1" kern="0" dirty="0">
                  <a:solidFill>
                    <a:prstClr val="white"/>
                  </a:solidFill>
                  <a:latin typeface="Arial"/>
                  <a:ea typeface="新細明體"/>
                </a:rPr>
                <a:t>Master</a:t>
              </a:r>
              <a:endParaRPr kumimoji="0" lang="zh-TW" altLang="en-US" sz="800" b="1" kern="0" dirty="0">
                <a:solidFill>
                  <a:prstClr val="white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23590" name="文字方塊 54">
            <a:extLst>
              <a:ext uri="{FF2B5EF4-FFF2-40B4-BE49-F238E27FC236}">
                <a16:creationId xmlns="" xmlns:a16="http://schemas.microsoft.com/office/drawing/2014/main" id="{C27040CE-603E-4A82-AD42-7398483F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4280530"/>
            <a:ext cx="85010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1050" dirty="0">
                <a:solidFill>
                  <a:srgbClr val="000000"/>
                </a:solidFill>
                <a:latin typeface="Arial" panose="020B0604020202020204" pitchFamily="34" charset="0"/>
              </a:rPr>
              <a:t>*Converged (Master) node running Kubernetes master and worker node on the same machine.</a:t>
            </a:r>
          </a:p>
        </p:txBody>
      </p:sp>
    </p:spTree>
    <p:extLst>
      <p:ext uri="{BB962C8B-B14F-4D97-AF65-F5344CB8AC3E}">
        <p14:creationId xmlns:p14="http://schemas.microsoft.com/office/powerpoint/2010/main" val="18779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568300"/>
            <a:ext cx="9144000" cy="45752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xmlns="" id="{5293F818-FCF8-4E39-B1C0-B4116430363A}"/>
              </a:ext>
            </a:extLst>
          </p:cNvPr>
          <p:cNvCxnSpPr>
            <a:cxnSpLocks/>
          </p:cNvCxnSpPr>
          <p:nvPr/>
        </p:nvCxnSpPr>
        <p:spPr>
          <a:xfrm flipV="1">
            <a:off x="1099649" y="568300"/>
            <a:ext cx="26628" cy="4208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3EDFE4C6-FA73-4C27-9D2A-4DC6659BBC18}"/>
              </a:ext>
            </a:extLst>
          </p:cNvPr>
          <p:cNvCxnSpPr>
            <a:cxnSpLocks/>
          </p:cNvCxnSpPr>
          <p:nvPr/>
        </p:nvCxnSpPr>
        <p:spPr>
          <a:xfrm>
            <a:off x="914437" y="4648722"/>
            <a:ext cx="7772363" cy="1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椭圆 47">
            <a:extLst>
              <a:ext uri="{FF2B5EF4-FFF2-40B4-BE49-F238E27FC236}">
                <a16:creationId xmlns:a16="http://schemas.microsoft.com/office/drawing/2014/main" xmlns="" id="{7999D75F-16DF-4830-990E-B8931B4BC598}"/>
              </a:ext>
            </a:extLst>
          </p:cNvPr>
          <p:cNvSpPr/>
          <p:nvPr/>
        </p:nvSpPr>
        <p:spPr>
          <a:xfrm>
            <a:off x="1039673" y="459101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</a:srgbClr>
              </a:gs>
              <a:gs pos="54000">
                <a:srgbClr val="FFCE3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A47D00"/>
            </a:solidFill>
            <a:prstDash val="solid"/>
          </a:ln>
          <a:effectLst/>
        </p:spPr>
        <p:txBody>
          <a:bodyPr lIns="68579" tIns="34289" rIns="68579" bIns="34289"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椭圆 47">
            <a:extLst>
              <a:ext uri="{FF2B5EF4-FFF2-40B4-BE49-F238E27FC236}">
                <a16:creationId xmlns:a16="http://schemas.microsoft.com/office/drawing/2014/main" xmlns="" id="{EF3B1373-9E93-4AF7-A7DC-A73C56F007BC}"/>
              </a:ext>
            </a:extLst>
          </p:cNvPr>
          <p:cNvSpPr/>
          <p:nvPr/>
        </p:nvSpPr>
        <p:spPr>
          <a:xfrm>
            <a:off x="2708852" y="459101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</a:srgbClr>
              </a:gs>
              <a:gs pos="54000">
                <a:srgbClr val="FFCE3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A47D00"/>
            </a:solidFill>
            <a:prstDash val="solid"/>
          </a:ln>
          <a:effectLst/>
        </p:spPr>
        <p:txBody>
          <a:bodyPr lIns="68579" tIns="34289" rIns="68579" bIns="34289"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椭圆 47">
            <a:extLst>
              <a:ext uri="{FF2B5EF4-FFF2-40B4-BE49-F238E27FC236}">
                <a16:creationId xmlns:a16="http://schemas.microsoft.com/office/drawing/2014/main" xmlns="" id="{DCBE5E44-7749-4231-8649-A92C3031907C}"/>
              </a:ext>
            </a:extLst>
          </p:cNvPr>
          <p:cNvSpPr/>
          <p:nvPr/>
        </p:nvSpPr>
        <p:spPr>
          <a:xfrm>
            <a:off x="4284141" y="459101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</a:srgbClr>
              </a:gs>
              <a:gs pos="54000">
                <a:srgbClr val="FFCE3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A47D00"/>
            </a:solidFill>
            <a:prstDash val="solid"/>
          </a:ln>
          <a:effectLst/>
        </p:spPr>
        <p:txBody>
          <a:bodyPr lIns="68579" tIns="34289" rIns="68579" bIns="34289"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椭圆 47">
            <a:extLst>
              <a:ext uri="{FF2B5EF4-FFF2-40B4-BE49-F238E27FC236}">
                <a16:creationId xmlns:a16="http://schemas.microsoft.com/office/drawing/2014/main" xmlns="" id="{24E32530-3579-433A-A5C0-84AAF811E94D}"/>
              </a:ext>
            </a:extLst>
          </p:cNvPr>
          <p:cNvSpPr/>
          <p:nvPr/>
        </p:nvSpPr>
        <p:spPr>
          <a:xfrm>
            <a:off x="5794113" y="459101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</a:srgbClr>
              </a:gs>
              <a:gs pos="54000">
                <a:srgbClr val="FFCE3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A47D00"/>
            </a:solidFill>
            <a:prstDash val="solid"/>
          </a:ln>
          <a:effectLst/>
        </p:spPr>
        <p:txBody>
          <a:bodyPr lIns="68579" tIns="34289" rIns="68579" bIns="34289"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TextBox 107">
            <a:extLst>
              <a:ext uri="{FF2B5EF4-FFF2-40B4-BE49-F238E27FC236}">
                <a16:creationId xmlns:a16="http://schemas.microsoft.com/office/drawing/2014/main" xmlns="" id="{88BFF91D-F4A1-4C61-823D-2FA52FA96671}"/>
              </a:ext>
            </a:extLst>
          </p:cNvPr>
          <p:cNvSpPr txBox="1"/>
          <p:nvPr/>
        </p:nvSpPr>
        <p:spPr bwMode="auto">
          <a:xfrm>
            <a:off x="635591" y="4701595"/>
            <a:ext cx="864431" cy="373886"/>
          </a:xfrm>
          <a:prstGeom prst="rect">
            <a:avLst/>
          </a:prstGeom>
          <a:noFill/>
        </p:spPr>
        <p:txBody>
          <a:bodyPr lIns="137117" tIns="109694" rIns="137117" bIns="109694">
            <a:spAutoFit/>
          </a:bodyPr>
          <a:lstStyle/>
          <a:p>
            <a:pPr algn="r" defTabSz="685783" eaLnBrk="1" fontAlgn="auto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defRPr/>
            </a:pPr>
            <a:r>
              <a:rPr kumimoji="0" lang="en-US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2019/</a:t>
            </a:r>
            <a:r>
              <a:rPr kumimoji="0" lang="en-US" altLang="zh-TW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Jul</a:t>
            </a:r>
            <a:endParaRPr kumimoji="0" lang="en-US" sz="1100" b="1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Calibri" panose="020F0502020204030204" pitchFamily="34" charset="0"/>
              <a:ea typeface="微軟正黑體"/>
            </a:endParaRPr>
          </a:p>
        </p:txBody>
      </p:sp>
      <p:sp>
        <p:nvSpPr>
          <p:cNvPr id="16" name="TextBox 107">
            <a:extLst>
              <a:ext uri="{FF2B5EF4-FFF2-40B4-BE49-F238E27FC236}">
                <a16:creationId xmlns:a16="http://schemas.microsoft.com/office/drawing/2014/main" xmlns="" id="{AAF62734-09B6-4725-942C-B01D90F338D5}"/>
              </a:ext>
            </a:extLst>
          </p:cNvPr>
          <p:cNvSpPr txBox="1"/>
          <p:nvPr/>
        </p:nvSpPr>
        <p:spPr bwMode="auto">
          <a:xfrm>
            <a:off x="2247633" y="4707142"/>
            <a:ext cx="864431" cy="373886"/>
          </a:xfrm>
          <a:prstGeom prst="rect">
            <a:avLst/>
          </a:prstGeom>
          <a:noFill/>
        </p:spPr>
        <p:txBody>
          <a:bodyPr lIns="137117" tIns="109694" rIns="137117" bIns="109694">
            <a:spAutoFit/>
          </a:bodyPr>
          <a:lstStyle/>
          <a:p>
            <a:pPr algn="r" defTabSz="685783" eaLnBrk="1" fontAlgn="auto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defRPr/>
            </a:pPr>
            <a:r>
              <a:rPr kumimoji="0" lang="en-US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2019/</a:t>
            </a:r>
            <a:r>
              <a:rPr kumimoji="0" lang="en-US" altLang="zh-TW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Aug</a:t>
            </a:r>
            <a:endParaRPr kumimoji="0" lang="en-US" sz="1100" b="1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Calibri" panose="020F0502020204030204" pitchFamily="34" charset="0"/>
              <a:ea typeface="微軟正黑體"/>
            </a:endParaRPr>
          </a:p>
        </p:txBody>
      </p:sp>
      <p:sp>
        <p:nvSpPr>
          <p:cNvPr id="17" name="TextBox 107">
            <a:extLst>
              <a:ext uri="{FF2B5EF4-FFF2-40B4-BE49-F238E27FC236}">
                <a16:creationId xmlns:a16="http://schemas.microsoft.com/office/drawing/2014/main" xmlns="" id="{BA0F4A04-79C0-449D-B757-8DB7D7F2CA90}"/>
              </a:ext>
            </a:extLst>
          </p:cNvPr>
          <p:cNvSpPr txBox="1"/>
          <p:nvPr/>
        </p:nvSpPr>
        <p:spPr bwMode="auto">
          <a:xfrm>
            <a:off x="3849219" y="4699015"/>
            <a:ext cx="864431" cy="373886"/>
          </a:xfrm>
          <a:prstGeom prst="rect">
            <a:avLst/>
          </a:prstGeom>
          <a:noFill/>
        </p:spPr>
        <p:txBody>
          <a:bodyPr lIns="137117" tIns="109694" rIns="137117" bIns="109694">
            <a:spAutoFit/>
          </a:bodyPr>
          <a:lstStyle/>
          <a:p>
            <a:pPr algn="r" defTabSz="685783" eaLnBrk="1" fontAlgn="auto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defRPr/>
            </a:pPr>
            <a:r>
              <a:rPr kumimoji="0" lang="en-US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2019/</a:t>
            </a:r>
            <a:r>
              <a:rPr kumimoji="0" lang="en-US" altLang="zh-TW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Oct</a:t>
            </a:r>
            <a:endParaRPr kumimoji="0" lang="en-US" sz="1100" b="1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Calibri" panose="020F0502020204030204" pitchFamily="34" charset="0"/>
              <a:ea typeface="微軟正黑體"/>
            </a:endParaRPr>
          </a:p>
        </p:txBody>
      </p:sp>
      <p:sp>
        <p:nvSpPr>
          <p:cNvPr id="18" name="TextBox 107">
            <a:extLst>
              <a:ext uri="{FF2B5EF4-FFF2-40B4-BE49-F238E27FC236}">
                <a16:creationId xmlns:a16="http://schemas.microsoft.com/office/drawing/2014/main" xmlns="" id="{001BDD5D-3FB8-46F0-B34F-AEBA78741324}"/>
              </a:ext>
            </a:extLst>
          </p:cNvPr>
          <p:cNvSpPr txBox="1"/>
          <p:nvPr/>
        </p:nvSpPr>
        <p:spPr bwMode="auto">
          <a:xfrm>
            <a:off x="5305191" y="4707142"/>
            <a:ext cx="864431" cy="373886"/>
          </a:xfrm>
          <a:prstGeom prst="rect">
            <a:avLst/>
          </a:prstGeom>
          <a:noFill/>
        </p:spPr>
        <p:txBody>
          <a:bodyPr lIns="137117" tIns="109694" rIns="137117" bIns="109694">
            <a:spAutoFit/>
          </a:bodyPr>
          <a:lstStyle/>
          <a:p>
            <a:pPr algn="r" defTabSz="685783" eaLnBrk="1" fontAlgn="auto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defRPr/>
            </a:pPr>
            <a:r>
              <a:rPr kumimoji="0" lang="en-US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2019/</a:t>
            </a:r>
            <a:r>
              <a:rPr kumimoji="0" lang="en-US" altLang="zh-TW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Dec</a:t>
            </a:r>
            <a:endParaRPr kumimoji="0" lang="en-US" sz="1100" b="1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Calibri" panose="020F0502020204030204" pitchFamily="34" charset="0"/>
              <a:ea typeface="微軟正黑體"/>
            </a:endParaRPr>
          </a:p>
        </p:txBody>
      </p:sp>
      <p:sp>
        <p:nvSpPr>
          <p:cNvPr id="37" name="TextBox 107">
            <a:extLst>
              <a:ext uri="{FF2B5EF4-FFF2-40B4-BE49-F238E27FC236}">
                <a16:creationId xmlns:a16="http://schemas.microsoft.com/office/drawing/2014/main" xmlns="" id="{4A79C94C-5E2A-49C7-A45C-CEFB74A65F77}"/>
              </a:ext>
            </a:extLst>
          </p:cNvPr>
          <p:cNvSpPr txBox="1"/>
          <p:nvPr/>
        </p:nvSpPr>
        <p:spPr bwMode="auto">
          <a:xfrm>
            <a:off x="6957992" y="4699015"/>
            <a:ext cx="864431" cy="373886"/>
          </a:xfrm>
          <a:prstGeom prst="rect">
            <a:avLst/>
          </a:prstGeom>
          <a:noFill/>
        </p:spPr>
        <p:txBody>
          <a:bodyPr lIns="137117" tIns="109694" rIns="137117" bIns="109694">
            <a:spAutoFit/>
          </a:bodyPr>
          <a:lstStyle/>
          <a:p>
            <a:pPr algn="r" defTabSz="685783" eaLnBrk="1" fontAlgn="auto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defRPr/>
            </a:pPr>
            <a:r>
              <a:rPr kumimoji="0" lang="en-US" sz="1100" b="1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軟正黑體"/>
              </a:rPr>
              <a:t>2020/Q1</a:t>
            </a:r>
          </a:p>
        </p:txBody>
      </p:sp>
      <p:sp>
        <p:nvSpPr>
          <p:cNvPr id="38" name="椭圆 47">
            <a:extLst>
              <a:ext uri="{FF2B5EF4-FFF2-40B4-BE49-F238E27FC236}">
                <a16:creationId xmlns:a16="http://schemas.microsoft.com/office/drawing/2014/main" xmlns="" id="{077D092F-522E-47D9-8F93-B8C5A670048F}"/>
              </a:ext>
            </a:extLst>
          </p:cNvPr>
          <p:cNvSpPr/>
          <p:nvPr/>
        </p:nvSpPr>
        <p:spPr>
          <a:xfrm>
            <a:off x="7335769" y="459101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79646">
                  <a:lumMod val="75000"/>
                </a:srgbClr>
              </a:gs>
              <a:gs pos="54000">
                <a:srgbClr val="FFCE3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A47D00"/>
            </a:solidFill>
            <a:prstDash val="solid"/>
          </a:ln>
          <a:effectLst/>
        </p:spPr>
        <p:txBody>
          <a:bodyPr lIns="68579" tIns="34289" rIns="68579" bIns="34289"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7" name="標題 2"/>
          <p:cNvSpPr txBox="1">
            <a:spLocks/>
          </p:cNvSpPr>
          <p:nvPr/>
        </p:nvSpPr>
        <p:spPr bwMode="auto">
          <a:xfrm>
            <a:off x="457200" y="53802"/>
            <a:ext cx="8229600" cy="64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/>
            <a:r>
              <a:rPr kumimoji="0" lang="en-US" altLang="zh-TW" sz="2800" dirty="0">
                <a:latin typeface="+mn-lt"/>
                <a:ea typeface="新細明體" pitchFamily="18" charset="-120"/>
                <a:cs typeface="Tahoma" pitchFamily="34" charset="0"/>
              </a:rPr>
              <a:t>Data Service Server S</a:t>
            </a:r>
            <a:r>
              <a:rPr kumimoji="0" lang="en-US" altLang="zh-TW" sz="2800" dirty="0" smtClean="0">
                <a:latin typeface="+mn-lt"/>
                <a:ea typeface="新細明體" pitchFamily="18" charset="-120"/>
                <a:cs typeface="Tahoma" pitchFamily="34" charset="0"/>
              </a:rPr>
              <a:t>oftware Roadmap</a:t>
            </a:r>
            <a:endParaRPr kumimoji="0" lang="en-US" altLang="zh-TW" sz="2800" dirty="0">
              <a:latin typeface="+mn-lt"/>
              <a:ea typeface="新細明體" pitchFamily="18" charset="-120"/>
              <a:cs typeface="Tahoma" pitchFamily="34" charset="0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7904" r="2716" b="41241"/>
          <a:stretch/>
        </p:blipFill>
        <p:spPr>
          <a:xfrm>
            <a:off x="7996751" y="4826292"/>
            <a:ext cx="927903" cy="205518"/>
          </a:xfrm>
          <a:prstGeom prst="rect">
            <a:avLst/>
          </a:prstGeom>
        </p:spPr>
      </p:pic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1124470" y="633616"/>
            <a:ext cx="7486130" cy="4044432"/>
            <a:chOff x="852782" y="287542"/>
            <a:chExt cx="8314609" cy="6053117"/>
          </a:xfrm>
        </p:grpSpPr>
        <p:grpSp>
          <p:nvGrpSpPr>
            <p:cNvPr id="45" name="群組 44"/>
            <p:cNvGrpSpPr/>
            <p:nvPr/>
          </p:nvGrpSpPr>
          <p:grpSpPr>
            <a:xfrm>
              <a:off x="852782" y="287542"/>
              <a:ext cx="8314609" cy="5833810"/>
              <a:chOff x="852782" y="287542"/>
              <a:chExt cx="8314609" cy="5833810"/>
            </a:xfrm>
          </p:grpSpPr>
          <p:sp>
            <p:nvSpPr>
              <p:cNvPr id="53" name="矩形 1">
                <a:extLst>
                  <a:ext uri="{FF2B5EF4-FFF2-40B4-BE49-F238E27FC236}">
                    <a16:creationId xmlns="" xmlns:a16="http://schemas.microsoft.com/office/drawing/2014/main" id="{E897395D-613E-4410-BB65-3B51CEB4EDB0}"/>
                  </a:ext>
                </a:extLst>
              </p:cNvPr>
              <p:cNvSpPr/>
              <p:nvPr/>
            </p:nvSpPr>
            <p:spPr>
              <a:xfrm>
                <a:off x="907953" y="4667093"/>
                <a:ext cx="2978838" cy="1454259"/>
              </a:xfrm>
              <a:custGeom>
                <a:avLst/>
                <a:gdLst/>
                <a:ahLst/>
                <a:cxnLst/>
                <a:rect l="l" t="t" r="r" b="b"/>
                <a:pathLst>
                  <a:path w="5512819" h="1584176">
                    <a:moveTo>
                      <a:pt x="0" y="0"/>
                    </a:moveTo>
                    <a:lnTo>
                      <a:pt x="5184576" y="0"/>
                    </a:lnTo>
                    <a:lnTo>
                      <a:pt x="5184576" y="529601"/>
                    </a:lnTo>
                    <a:lnTo>
                      <a:pt x="5512819" y="761350"/>
                    </a:lnTo>
                    <a:lnTo>
                      <a:pt x="5184576" y="993099"/>
                    </a:lnTo>
                    <a:lnTo>
                      <a:pt x="5184576" y="1584176"/>
                    </a:lnTo>
                    <a:lnTo>
                      <a:pt x="528496" y="1584176"/>
                    </a:lnTo>
                    <a:lnTo>
                      <a:pt x="0" y="1175077"/>
                    </a:lnTo>
                    <a:close/>
                  </a:path>
                </a:pathLst>
              </a:custGeom>
              <a:solidFill>
                <a:srgbClr val="FFC000"/>
              </a:solidFill>
              <a:ln w="28575" cap="flat" cmpd="sng" algn="ctr">
                <a:solidFill>
                  <a:srgbClr val="FFCE33"/>
                </a:solidFill>
                <a:prstDash val="solid"/>
              </a:ln>
              <a:effectLst>
                <a:outerShdw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="" xmlns:a16="http://schemas.microsoft.com/office/drawing/2014/main" id="{3D03212C-B243-4BA8-9497-DCA9E11AA99A}"/>
                  </a:ext>
                </a:extLst>
              </p:cNvPr>
              <p:cNvSpPr/>
              <p:nvPr/>
            </p:nvSpPr>
            <p:spPr>
              <a:xfrm>
                <a:off x="975615" y="4724066"/>
                <a:ext cx="2663525" cy="353737"/>
              </a:xfrm>
              <a:prstGeom prst="rect">
                <a:avLst/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="" xmlns:a16="http://schemas.microsoft.com/office/drawing/2014/main" id="{6F2C4EBB-7D12-437A-A1E9-0DD005C2BFD2}"/>
                  </a:ext>
                </a:extLst>
              </p:cNvPr>
              <p:cNvSpPr/>
              <p:nvPr/>
            </p:nvSpPr>
            <p:spPr>
              <a:xfrm>
                <a:off x="2652775" y="4767988"/>
                <a:ext cx="888366" cy="274280"/>
              </a:xfrm>
              <a:prstGeom prst="rect">
                <a:avLst/>
              </a:prstGeom>
              <a:pattFill prst="dkDnDiag">
                <a:fgClr>
                  <a:sysClr val="windowText" lastClr="000000">
                    <a:lumMod val="85000"/>
                    <a:lumOff val="1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56" name="直接连接符 45">
                <a:extLst>
                  <a:ext uri="{FF2B5EF4-FFF2-40B4-BE49-F238E27FC236}">
                    <a16:creationId xmlns="" xmlns:a16="http://schemas.microsoft.com/office/drawing/2014/main" id="{BD2BDF83-9AD3-4ED5-98A5-28FC882B8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952" y="5138743"/>
                <a:ext cx="273118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B88C00"/>
                </a:solidFill>
                <a:prstDash val="sysDash"/>
              </a:ln>
              <a:effectLst>
                <a:outerShdw dist="12700" dir="5400000" algn="t" rotWithShape="0">
                  <a:srgbClr val="FFFF00">
                    <a:alpha val="40000"/>
                  </a:srgbClr>
                </a:outerShdw>
              </a:effectLst>
            </p:spPr>
          </p:cxnSp>
          <p:sp>
            <p:nvSpPr>
              <p:cNvPr id="57" name="TextBox 49">
                <a:extLst>
                  <a:ext uri="{FF2B5EF4-FFF2-40B4-BE49-F238E27FC236}">
                    <a16:creationId xmlns="" xmlns:a16="http://schemas.microsoft.com/office/drawing/2014/main" id="{D5AC59C4-8D3B-475C-8EF2-F8CE98979A25}"/>
                  </a:ext>
                </a:extLst>
              </p:cNvPr>
              <p:cNvSpPr txBox="1"/>
              <p:nvPr/>
            </p:nvSpPr>
            <p:spPr>
              <a:xfrm>
                <a:off x="852782" y="4708037"/>
                <a:ext cx="1595007" cy="43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SPRINT </a:t>
                </a:r>
                <a:r>
                  <a:rPr kumimoji="0" lang="en-US" altLang="zh-CN" sz="1600" b="1" i="0" u="none" strike="noStrike" kern="0" cap="none" spc="0" normalizeH="0" baseline="0" noProof="0" dirty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I</a:t>
                </a:r>
                <a:endParaRPr kumimoji="0" lang="zh-CN" altLang="en-US" sz="16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itchFamily="34" charset="0"/>
                  <a:ea typeface="微软雅黑" pitchFamily="34" charset="-122"/>
                </a:endParaRPr>
              </a:p>
            </p:txBody>
          </p:sp>
          <p:sp>
            <p:nvSpPr>
              <p:cNvPr id="59" name="矩形 1">
                <a:extLst>
                  <a:ext uri="{FF2B5EF4-FFF2-40B4-BE49-F238E27FC236}">
                    <a16:creationId xmlns="" xmlns:a16="http://schemas.microsoft.com/office/drawing/2014/main" id="{390E88C9-D35F-454D-9D15-758F50ED14EA}"/>
                  </a:ext>
                </a:extLst>
              </p:cNvPr>
              <p:cNvSpPr/>
              <p:nvPr/>
            </p:nvSpPr>
            <p:spPr>
              <a:xfrm>
                <a:off x="2660912" y="3202418"/>
                <a:ext cx="2978838" cy="1376840"/>
              </a:xfrm>
              <a:custGeom>
                <a:avLst/>
                <a:gdLst/>
                <a:ahLst/>
                <a:cxnLst/>
                <a:rect l="l" t="t" r="r" b="b"/>
                <a:pathLst>
                  <a:path w="5512819" h="1584176">
                    <a:moveTo>
                      <a:pt x="0" y="0"/>
                    </a:moveTo>
                    <a:lnTo>
                      <a:pt x="5184576" y="0"/>
                    </a:lnTo>
                    <a:lnTo>
                      <a:pt x="5184576" y="529601"/>
                    </a:lnTo>
                    <a:lnTo>
                      <a:pt x="5512819" y="761350"/>
                    </a:lnTo>
                    <a:lnTo>
                      <a:pt x="5184576" y="993099"/>
                    </a:lnTo>
                    <a:lnTo>
                      <a:pt x="5184576" y="1584176"/>
                    </a:lnTo>
                    <a:lnTo>
                      <a:pt x="528496" y="1584176"/>
                    </a:lnTo>
                    <a:lnTo>
                      <a:pt x="0" y="1175077"/>
                    </a:lnTo>
                    <a:close/>
                  </a:path>
                </a:pathLst>
              </a:custGeom>
              <a:solidFill>
                <a:srgbClr val="FFC000"/>
              </a:solidFill>
              <a:ln w="28575" cap="flat" cmpd="sng" algn="ctr">
                <a:solidFill>
                  <a:srgbClr val="FFCE33"/>
                </a:solidFill>
                <a:prstDash val="solid"/>
              </a:ln>
              <a:effectLst>
                <a:outerShdw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="" xmlns:a16="http://schemas.microsoft.com/office/drawing/2014/main" id="{0D33FF48-2F6A-497E-BD63-6901249EBAE4}"/>
                  </a:ext>
                </a:extLst>
              </p:cNvPr>
              <p:cNvSpPr/>
              <p:nvPr/>
            </p:nvSpPr>
            <p:spPr>
              <a:xfrm>
                <a:off x="2728574" y="3259390"/>
                <a:ext cx="2663525" cy="353737"/>
              </a:xfrm>
              <a:prstGeom prst="rect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="" xmlns:a16="http://schemas.microsoft.com/office/drawing/2014/main" id="{55FAEB7D-1E2F-4203-AAE0-DFB4E0D52348}"/>
                  </a:ext>
                </a:extLst>
              </p:cNvPr>
              <p:cNvSpPr/>
              <p:nvPr/>
            </p:nvSpPr>
            <p:spPr>
              <a:xfrm>
                <a:off x="4405734" y="3303312"/>
                <a:ext cx="888366" cy="274280"/>
              </a:xfrm>
              <a:prstGeom prst="rect">
                <a:avLst/>
              </a:prstGeom>
              <a:pattFill prst="dkDnDiag">
                <a:fgClr>
                  <a:sysClr val="windowText" lastClr="000000">
                    <a:lumMod val="85000"/>
                    <a:lumOff val="1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62" name="直接连接符 45">
                <a:extLst>
                  <a:ext uri="{FF2B5EF4-FFF2-40B4-BE49-F238E27FC236}">
                    <a16:creationId xmlns="" xmlns:a16="http://schemas.microsoft.com/office/drawing/2014/main" id="{ACFA4974-9388-4926-AFAB-431DDEBAE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0911" y="3674067"/>
                <a:ext cx="273118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B88C00"/>
                </a:solidFill>
                <a:prstDash val="sysDash"/>
              </a:ln>
              <a:effectLst>
                <a:outerShdw dist="12700" dir="5400000" algn="t" rotWithShape="0">
                  <a:srgbClr val="FFFF00">
                    <a:alpha val="40000"/>
                  </a:srgbClr>
                </a:outerShdw>
              </a:effectLst>
            </p:spPr>
          </p:cxnSp>
          <p:sp>
            <p:nvSpPr>
              <p:cNvPr id="63" name="TextBox 49">
                <a:extLst>
                  <a:ext uri="{FF2B5EF4-FFF2-40B4-BE49-F238E27FC236}">
                    <a16:creationId xmlns="" xmlns:a16="http://schemas.microsoft.com/office/drawing/2014/main" id="{B3079CE3-5EC1-47B5-BB5D-278CDECB67E5}"/>
                  </a:ext>
                </a:extLst>
              </p:cNvPr>
              <p:cNvSpPr txBox="1"/>
              <p:nvPr/>
            </p:nvSpPr>
            <p:spPr>
              <a:xfrm>
                <a:off x="2605741" y="3243362"/>
                <a:ext cx="1595007" cy="43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SPRINT </a:t>
                </a:r>
                <a:r>
                  <a:rPr kumimoji="0" lang="en-US" altLang="zh-CN" sz="1600" b="1" i="0" u="none" strike="noStrike" kern="0" cap="none" spc="0" normalizeH="0" baseline="0" noProof="0" dirty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II</a:t>
                </a:r>
                <a:endParaRPr kumimoji="0" lang="zh-CN" altLang="en-US" sz="16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itchFamily="34" charset="0"/>
                  <a:ea typeface="微软雅黑" pitchFamily="34" charset="-122"/>
                </a:endParaRPr>
              </a:p>
            </p:txBody>
          </p:sp>
          <p:sp>
            <p:nvSpPr>
              <p:cNvPr id="64" name="TextBox 50">
                <a:extLst>
                  <a:ext uri="{FF2B5EF4-FFF2-40B4-BE49-F238E27FC236}">
                    <a16:creationId xmlns="" xmlns:a16="http://schemas.microsoft.com/office/drawing/2014/main" id="{009CBA13-7800-45F4-90E2-E8AF923BF996}"/>
                  </a:ext>
                </a:extLst>
              </p:cNvPr>
              <p:cNvSpPr txBox="1"/>
              <p:nvPr/>
            </p:nvSpPr>
            <p:spPr>
              <a:xfrm>
                <a:off x="2916053" y="3701362"/>
                <a:ext cx="2618921" cy="96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Deployment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Two Nodes, HDD 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1T/5T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Dynamic Configuration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Software Component, v-1.2.x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Chart 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Management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TW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User </a:t>
                </a:r>
                <a:r>
                  <a:rPr lang="en-US" altLang="zh-TW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Manual, Training </a:t>
                </a:r>
                <a:r>
                  <a:rPr lang="en-US" altLang="zh-TW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Material</a:t>
                </a:r>
                <a:endParaRPr lang="en-US" altLang="zh-TW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5" name="矩形 1">
                <a:extLst>
                  <a:ext uri="{FF2B5EF4-FFF2-40B4-BE49-F238E27FC236}">
                    <a16:creationId xmlns="" xmlns:a16="http://schemas.microsoft.com/office/drawing/2014/main" id="{50965500-7729-4E75-B80E-5C3DC0F13AA5}"/>
                  </a:ext>
                </a:extLst>
              </p:cNvPr>
              <p:cNvSpPr/>
              <p:nvPr/>
            </p:nvSpPr>
            <p:spPr>
              <a:xfrm>
                <a:off x="4200748" y="1724508"/>
                <a:ext cx="2978838" cy="1416460"/>
              </a:xfrm>
              <a:custGeom>
                <a:avLst/>
                <a:gdLst/>
                <a:ahLst/>
                <a:cxnLst/>
                <a:rect l="l" t="t" r="r" b="b"/>
                <a:pathLst>
                  <a:path w="5512819" h="1584176">
                    <a:moveTo>
                      <a:pt x="0" y="0"/>
                    </a:moveTo>
                    <a:lnTo>
                      <a:pt x="5184576" y="0"/>
                    </a:lnTo>
                    <a:lnTo>
                      <a:pt x="5184576" y="529601"/>
                    </a:lnTo>
                    <a:lnTo>
                      <a:pt x="5512819" y="761350"/>
                    </a:lnTo>
                    <a:lnTo>
                      <a:pt x="5184576" y="993099"/>
                    </a:lnTo>
                    <a:lnTo>
                      <a:pt x="5184576" y="1584176"/>
                    </a:lnTo>
                    <a:lnTo>
                      <a:pt x="528496" y="1584176"/>
                    </a:lnTo>
                    <a:lnTo>
                      <a:pt x="0" y="1175077"/>
                    </a:lnTo>
                    <a:close/>
                  </a:path>
                </a:pathLst>
              </a:custGeom>
              <a:solidFill>
                <a:srgbClr val="FFC000"/>
              </a:solidFill>
              <a:ln w="28575" cap="flat" cmpd="sng" algn="ctr">
                <a:solidFill>
                  <a:srgbClr val="FFCE33"/>
                </a:solidFill>
                <a:prstDash val="solid"/>
              </a:ln>
              <a:effectLst>
                <a:outerShdw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="" xmlns:a16="http://schemas.microsoft.com/office/drawing/2014/main" id="{756F88E9-8F90-4058-95C8-DA4D5006D574}"/>
                  </a:ext>
                </a:extLst>
              </p:cNvPr>
              <p:cNvSpPr/>
              <p:nvPr/>
            </p:nvSpPr>
            <p:spPr>
              <a:xfrm>
                <a:off x="4268410" y="1781480"/>
                <a:ext cx="2663525" cy="353737"/>
              </a:xfrm>
              <a:prstGeom prst="rect">
                <a:avLst/>
              </a:prstGeom>
              <a:solidFill>
                <a:srgbClr val="703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="" xmlns:a16="http://schemas.microsoft.com/office/drawing/2014/main" id="{1061E459-3673-4427-ADAB-5DC573DF2A58}"/>
                  </a:ext>
                </a:extLst>
              </p:cNvPr>
              <p:cNvSpPr/>
              <p:nvPr/>
            </p:nvSpPr>
            <p:spPr>
              <a:xfrm>
                <a:off x="5945570" y="1825402"/>
                <a:ext cx="888366" cy="274280"/>
              </a:xfrm>
              <a:prstGeom prst="rect">
                <a:avLst/>
              </a:prstGeom>
              <a:pattFill prst="dkDnDiag">
                <a:fgClr>
                  <a:sysClr val="windowText" lastClr="000000">
                    <a:lumMod val="85000"/>
                    <a:lumOff val="1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68" name="直接连接符 45">
                <a:extLst>
                  <a:ext uri="{FF2B5EF4-FFF2-40B4-BE49-F238E27FC236}">
                    <a16:creationId xmlns="" xmlns:a16="http://schemas.microsoft.com/office/drawing/2014/main" id="{084615EE-217E-48D4-9686-35536A5CF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0747" y="2196157"/>
                <a:ext cx="273118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B88C00"/>
                </a:solidFill>
                <a:prstDash val="sysDash"/>
              </a:ln>
              <a:effectLst>
                <a:outerShdw dist="12700" dir="5400000" algn="t" rotWithShape="0">
                  <a:srgbClr val="FFFF00">
                    <a:alpha val="40000"/>
                  </a:srgbClr>
                </a:outerShdw>
              </a:effectLst>
            </p:spPr>
          </p:cxnSp>
          <p:sp>
            <p:nvSpPr>
              <p:cNvPr id="69" name="TextBox 49">
                <a:extLst>
                  <a:ext uri="{FF2B5EF4-FFF2-40B4-BE49-F238E27FC236}">
                    <a16:creationId xmlns="" xmlns:a16="http://schemas.microsoft.com/office/drawing/2014/main" id="{40872D67-C853-4E94-8145-6AB6F603C986}"/>
                  </a:ext>
                </a:extLst>
              </p:cNvPr>
              <p:cNvSpPr txBox="1"/>
              <p:nvPr/>
            </p:nvSpPr>
            <p:spPr>
              <a:xfrm>
                <a:off x="4145577" y="1765453"/>
                <a:ext cx="1595007" cy="43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SPRINT </a:t>
                </a:r>
                <a:r>
                  <a:rPr kumimoji="0" lang="en-US" altLang="zh-CN" sz="1600" b="1" i="0" u="none" strike="noStrike" kern="0" cap="none" spc="0" normalizeH="0" baseline="0" noProof="0" dirty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III</a:t>
                </a:r>
                <a:endParaRPr kumimoji="0" lang="zh-CN" altLang="en-US" sz="16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itchFamily="34" charset="0"/>
                  <a:ea typeface="微软雅黑" pitchFamily="34" charset="-122"/>
                </a:endParaRPr>
              </a:p>
            </p:txBody>
          </p:sp>
          <p:sp>
            <p:nvSpPr>
              <p:cNvPr id="70" name="TextBox 50">
                <a:extLst>
                  <a:ext uri="{FF2B5EF4-FFF2-40B4-BE49-F238E27FC236}">
                    <a16:creationId xmlns="" xmlns:a16="http://schemas.microsoft.com/office/drawing/2014/main" id="{F94C189A-3286-4774-9018-AE334AE9F0E9}"/>
                  </a:ext>
                </a:extLst>
              </p:cNvPr>
              <p:cNvSpPr txBox="1"/>
              <p:nvPr/>
            </p:nvSpPr>
            <p:spPr>
              <a:xfrm>
                <a:off x="4455888" y="2223451"/>
                <a:ext cx="2618921" cy="82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Deployment</a:t>
                </a:r>
                <a:endParaRPr lang="en-US" altLang="zh-CN" sz="6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Scaling up, </a:t>
                </a: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1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-&gt; 2</a:t>
                </a:r>
                <a:endParaRPr lang="en-US" altLang="zh-CN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Software </a:t>
                </a: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Component, 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v-1.3.x</a:t>
                </a:r>
              </a:p>
              <a:p>
                <a:pPr marL="742950" lvl="2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Chart Marketplace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Logging Management</a:t>
                </a:r>
              </a:p>
            </p:txBody>
          </p:sp>
          <p:sp>
            <p:nvSpPr>
              <p:cNvPr id="71" name="矩形 1">
                <a:extLst>
                  <a:ext uri="{FF2B5EF4-FFF2-40B4-BE49-F238E27FC236}">
                    <a16:creationId xmlns="" xmlns:a16="http://schemas.microsoft.com/office/drawing/2014/main" id="{ECC25E1C-D2BB-4966-91FC-9CEDC017D8BB}"/>
                  </a:ext>
                </a:extLst>
              </p:cNvPr>
              <p:cNvSpPr/>
              <p:nvPr/>
            </p:nvSpPr>
            <p:spPr>
              <a:xfrm>
                <a:off x="6188553" y="311914"/>
                <a:ext cx="2978838" cy="1329942"/>
              </a:xfrm>
              <a:custGeom>
                <a:avLst/>
                <a:gdLst/>
                <a:ahLst/>
                <a:cxnLst/>
                <a:rect l="l" t="t" r="r" b="b"/>
                <a:pathLst>
                  <a:path w="5512819" h="1584176">
                    <a:moveTo>
                      <a:pt x="0" y="0"/>
                    </a:moveTo>
                    <a:lnTo>
                      <a:pt x="5184576" y="0"/>
                    </a:lnTo>
                    <a:lnTo>
                      <a:pt x="5184576" y="529601"/>
                    </a:lnTo>
                    <a:lnTo>
                      <a:pt x="5512819" y="761350"/>
                    </a:lnTo>
                    <a:lnTo>
                      <a:pt x="5184576" y="993099"/>
                    </a:lnTo>
                    <a:lnTo>
                      <a:pt x="5184576" y="1584176"/>
                    </a:lnTo>
                    <a:lnTo>
                      <a:pt x="528496" y="1584176"/>
                    </a:lnTo>
                    <a:lnTo>
                      <a:pt x="0" y="1175077"/>
                    </a:lnTo>
                    <a:close/>
                  </a:path>
                </a:pathLst>
              </a:custGeom>
              <a:solidFill>
                <a:srgbClr val="FFC000"/>
              </a:solidFill>
              <a:ln w="28575" cap="flat" cmpd="sng" algn="ctr">
                <a:solidFill>
                  <a:srgbClr val="FFCE33"/>
                </a:solidFill>
                <a:prstDash val="solid"/>
              </a:ln>
              <a:effectLst>
                <a:outerShdw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="" xmlns:a16="http://schemas.microsoft.com/office/drawing/2014/main" id="{6832E925-9D3D-48EA-8779-603AA6605770}"/>
                  </a:ext>
                </a:extLst>
              </p:cNvPr>
              <p:cNvSpPr/>
              <p:nvPr/>
            </p:nvSpPr>
            <p:spPr>
              <a:xfrm>
                <a:off x="6256215" y="303570"/>
                <a:ext cx="2663525" cy="353737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="" xmlns:a16="http://schemas.microsoft.com/office/drawing/2014/main" id="{21A49D2D-EA22-43C4-A88F-326DB84C874F}"/>
                  </a:ext>
                </a:extLst>
              </p:cNvPr>
              <p:cNvSpPr/>
              <p:nvPr/>
            </p:nvSpPr>
            <p:spPr>
              <a:xfrm>
                <a:off x="7933375" y="347492"/>
                <a:ext cx="888366" cy="274280"/>
              </a:xfrm>
              <a:prstGeom prst="rect">
                <a:avLst/>
              </a:prstGeom>
              <a:pattFill prst="dkDnDiag">
                <a:fgClr>
                  <a:sysClr val="windowText" lastClr="000000">
                    <a:lumMod val="85000"/>
                    <a:lumOff val="1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74" name="直接连接符 45">
                <a:extLst>
                  <a:ext uri="{FF2B5EF4-FFF2-40B4-BE49-F238E27FC236}">
                    <a16:creationId xmlns="" xmlns:a16="http://schemas.microsoft.com/office/drawing/2014/main" id="{91ED2E86-E948-4A45-8172-DE223F39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8552" y="718247"/>
                <a:ext cx="273118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B88C00"/>
                </a:solidFill>
                <a:prstDash val="sysDash"/>
              </a:ln>
              <a:effectLst>
                <a:outerShdw dist="12700" dir="5400000" algn="t" rotWithShape="0">
                  <a:srgbClr val="FFFF00">
                    <a:alpha val="40000"/>
                  </a:srgbClr>
                </a:outerShdw>
              </a:effectLst>
            </p:spPr>
          </p:cxnSp>
          <p:sp>
            <p:nvSpPr>
              <p:cNvPr id="75" name="TextBox 49">
                <a:extLst>
                  <a:ext uri="{FF2B5EF4-FFF2-40B4-BE49-F238E27FC236}">
                    <a16:creationId xmlns="" xmlns:a16="http://schemas.microsoft.com/office/drawing/2014/main" id="{98F5A650-1F5C-45A4-BE97-1C8329BAF88F}"/>
                  </a:ext>
                </a:extLst>
              </p:cNvPr>
              <p:cNvSpPr txBox="1"/>
              <p:nvPr/>
            </p:nvSpPr>
            <p:spPr>
              <a:xfrm>
                <a:off x="6133382" y="287542"/>
                <a:ext cx="1595007" cy="43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SPRINT </a:t>
                </a:r>
                <a:r>
                  <a:rPr kumimoji="0" lang="en-US" altLang="zh-CN" sz="1600" b="1" i="0" u="none" strike="noStrike" kern="0" cap="none" spc="0" normalizeH="0" baseline="0" noProof="0" dirty="0">
                    <a:ln w="18415" cmpd="sng">
                      <a:noFill/>
                      <a:prstDash val="solid"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gency FB" pitchFamily="34" charset="0"/>
                    <a:ea typeface="微软雅黑" pitchFamily="34" charset="-122"/>
                  </a:rPr>
                  <a:t>IV</a:t>
                </a:r>
                <a:endParaRPr kumimoji="0" lang="zh-CN" altLang="en-US" sz="16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gency FB" pitchFamily="34" charset="0"/>
                  <a:ea typeface="微软雅黑" pitchFamily="34" charset="-122"/>
                </a:endParaRPr>
              </a:p>
            </p:txBody>
          </p:sp>
          <p:sp>
            <p:nvSpPr>
              <p:cNvPr id="76" name="TextBox 50">
                <a:extLst>
                  <a:ext uri="{FF2B5EF4-FFF2-40B4-BE49-F238E27FC236}">
                    <a16:creationId xmlns="" xmlns:a16="http://schemas.microsoft.com/office/drawing/2014/main" id="{7DAC8EB7-5531-4339-9B8E-29581AD4BAE5}"/>
                  </a:ext>
                </a:extLst>
              </p:cNvPr>
              <p:cNvSpPr txBox="1"/>
              <p:nvPr/>
            </p:nvSpPr>
            <p:spPr>
              <a:xfrm>
                <a:off x="6381622" y="745544"/>
                <a:ext cx="2785769" cy="96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Deployment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err="1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Env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Testing: NAS Deployment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err="1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Env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 Change: Change IP (Research)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HA (Three Nodes)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Software Component, </a:t>
                </a: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v-1.4.x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600" b="1" kern="0" dirty="0" smtClean="0">
                    <a:solidFill>
                      <a:srgbClr val="4C3A00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LDAP</a:t>
                </a:r>
              </a:p>
            </p:txBody>
          </p:sp>
        </p:grpSp>
        <p:sp>
          <p:nvSpPr>
            <p:cNvPr id="91" name="TextBox 50">
              <a:extLst>
                <a:ext uri="{FF2B5EF4-FFF2-40B4-BE49-F238E27FC236}">
                  <a16:creationId xmlns="" xmlns:a16="http://schemas.microsoft.com/office/drawing/2014/main" id="{5ABF3E27-1A77-47E2-9C21-072B3DEFBBE7}"/>
                </a:ext>
              </a:extLst>
            </p:cNvPr>
            <p:cNvSpPr txBox="1"/>
            <p:nvPr/>
          </p:nvSpPr>
          <p:spPr>
            <a:xfrm>
              <a:off x="1163094" y="5166040"/>
              <a:ext cx="2618921" cy="1174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4C3A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Single </a:t>
              </a:r>
              <a:r>
                <a:rPr kumimoji="0" lang="en-US" altLang="zh-CN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C3A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Node (Master), </a:t>
              </a:r>
              <a:r>
                <a:rPr kumimoji="0" lang="en-US" altLang="zh-CN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4C3A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HDD </a:t>
              </a:r>
              <a:r>
                <a:rPr kumimoji="0" lang="en-US" altLang="zh-CN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C3A00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Arial" pitchFamily="34" charset="0"/>
                </a:rPr>
                <a:t>1T/5T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Software Component, </a:t>
              </a:r>
              <a:r>
                <a:rPr lang="en-US" altLang="zh-CN" sz="6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v-1.0.x</a:t>
              </a:r>
              <a:endParaRPr kumimoji="0" lang="en-US" altLang="zh-CN" sz="600" b="1" i="0" u="none" strike="noStrike" kern="0" cap="none" spc="0" normalizeH="0" baseline="0" noProof="0" dirty="0">
                <a:ln>
                  <a:noFill/>
                </a:ln>
                <a:solidFill>
                  <a:srgbClr val="4C3A00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600" b="1" kern="0" dirty="0" err="1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DeviceOn</a:t>
              </a:r>
              <a:r>
                <a:rPr lang="en-US" altLang="zh-CN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/</a:t>
              </a:r>
              <a:r>
                <a:rPr lang="en-US" altLang="zh-CN" sz="600" b="1" kern="0" dirty="0" err="1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EdgeSense</a:t>
              </a:r>
              <a:r>
                <a:rPr lang="en-US" altLang="zh-CN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en-US" altLang="zh-CN" sz="6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Built-in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6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Private Chart Repo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6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Software Component, </a:t>
              </a:r>
              <a:r>
                <a:rPr lang="en-US" altLang="zh-CN" sz="6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v-1.1.x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5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Private </a:t>
              </a:r>
              <a:r>
                <a:rPr lang="en-US" altLang="zh-CN" sz="500" b="1" kern="0" dirty="0" err="1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Docker</a:t>
              </a:r>
              <a:r>
                <a:rPr lang="en-US" altLang="zh-CN" sz="5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en-US" altLang="zh-CN" sz="5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Registry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500" b="1" kern="0" dirty="0" err="1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Ceph</a:t>
              </a:r>
              <a:r>
                <a:rPr lang="en-US" altLang="zh-CN" sz="500" b="1" kern="0" dirty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en-US" altLang="zh-CN" sz="500" b="1" kern="0" dirty="0" smtClean="0">
                  <a:solidFill>
                    <a:srgbClr val="4C3A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Monitoring</a:t>
              </a:r>
              <a:endParaRPr lang="en-US" altLang="zh-CN" sz="500" b="1" kern="0" dirty="0">
                <a:solidFill>
                  <a:srgbClr val="4C3A00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endParaRPr lang="en-US" altLang="zh-CN" sz="500" b="1" kern="0" dirty="0">
                <a:solidFill>
                  <a:srgbClr val="4C3A00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1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2700">
            <a:extLst>
              <a:ext uri="{FF2B5EF4-FFF2-40B4-BE49-F238E27FC236}">
                <a16:creationId xmlns="" xmlns:a16="http://schemas.microsoft.com/office/drawing/2014/main" id="{7BCD65BE-099A-421F-8439-D853A3E789F4}"/>
              </a:ext>
            </a:extLst>
          </p:cNvPr>
          <p:cNvSpPr/>
          <p:nvPr/>
        </p:nvSpPr>
        <p:spPr>
          <a:xfrm>
            <a:off x="1907704" y="1385503"/>
            <a:ext cx="5311542" cy="1662499"/>
          </a:xfrm>
          <a:prstGeom prst="roundRect">
            <a:avLst>
              <a:gd name="adj" fmla="val 3611"/>
            </a:avLst>
          </a:prstGeom>
          <a:solidFill>
            <a:srgbClr val="9773B5">
              <a:alpha val="6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584200"/>
            <a:endParaRPr sz="4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" name="Shape 2701">
            <a:extLst>
              <a:ext uri="{FF2B5EF4-FFF2-40B4-BE49-F238E27FC236}">
                <a16:creationId xmlns="" xmlns:a16="http://schemas.microsoft.com/office/drawing/2014/main" id="{A972FB5D-ACDC-4855-9658-9ABA73264CBD}"/>
              </a:ext>
            </a:extLst>
          </p:cNvPr>
          <p:cNvSpPr/>
          <p:nvPr/>
        </p:nvSpPr>
        <p:spPr>
          <a:xfrm>
            <a:off x="1907713" y="1386788"/>
            <a:ext cx="5311532" cy="232619"/>
          </a:xfrm>
          <a:prstGeom prst="roundRect">
            <a:avLst>
              <a:gd name="adj" fmla="val 21602"/>
            </a:avLst>
          </a:prstGeom>
          <a:solidFill>
            <a:srgbClr val="6E186E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2707">
            <a:extLst>
              <a:ext uri="{FF2B5EF4-FFF2-40B4-BE49-F238E27FC236}">
                <a16:creationId xmlns="" xmlns:a16="http://schemas.microsoft.com/office/drawing/2014/main" id="{6FAAEDB0-8013-4EC4-8718-7D8FFC3A1543}"/>
              </a:ext>
            </a:extLst>
          </p:cNvPr>
          <p:cNvSpPr/>
          <p:nvPr/>
        </p:nvSpPr>
        <p:spPr>
          <a:xfrm>
            <a:off x="1907719" y="1533533"/>
            <a:ext cx="5311533" cy="545699"/>
          </a:xfrm>
          <a:prstGeom prst="rect">
            <a:avLst/>
          </a:prstGeom>
          <a:solidFill>
            <a:srgbClr val="6E186E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584200"/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E3585CC-DD39-4E45-B1BC-C1EDFFE00AF9}"/>
              </a:ext>
            </a:extLst>
          </p:cNvPr>
          <p:cNvSpPr txBox="1"/>
          <p:nvPr/>
        </p:nvSpPr>
        <p:spPr>
          <a:xfrm>
            <a:off x="0" y="197684"/>
            <a:ext cx="9144000" cy="52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3E1B59"/>
                </a:solidFill>
              </a:rPr>
              <a:t>方案服務取得和</a:t>
            </a:r>
            <a:r>
              <a:rPr lang="zh-TW" altLang="en-US" sz="2800" b="1" dirty="0" smtClean="0">
                <a:solidFill>
                  <a:srgbClr val="3E1B59"/>
                </a:solidFill>
              </a:rPr>
              <a:t>訂購 </a:t>
            </a:r>
            <a:r>
              <a:rPr lang="en-US" altLang="zh-TW" sz="2800" b="1" dirty="0" smtClean="0">
                <a:solidFill>
                  <a:srgbClr val="3E1B59"/>
                </a:solidFill>
              </a:rPr>
              <a:t>from marketplace</a:t>
            </a:r>
            <a:endParaRPr lang="zh-TW" altLang="en-US" sz="2800" b="1" dirty="0">
              <a:solidFill>
                <a:srgbClr val="3E1B59"/>
              </a:solidFill>
            </a:endParaRPr>
          </a:p>
        </p:txBody>
      </p:sp>
      <p:sp>
        <p:nvSpPr>
          <p:cNvPr id="44" name="矩形 7">
            <a:extLst>
              <a:ext uri="{FF2B5EF4-FFF2-40B4-BE49-F238E27FC236}">
                <a16:creationId xmlns="" xmlns:a16="http://schemas.microsoft.com/office/drawing/2014/main" id="{40A673EB-420C-4AA0-BDF9-7367CA04045B}"/>
              </a:ext>
            </a:extLst>
          </p:cNvPr>
          <p:cNvSpPr/>
          <p:nvPr/>
        </p:nvSpPr>
        <p:spPr>
          <a:xfrm>
            <a:off x="0" y="3672190"/>
            <a:ext cx="9144000" cy="1046308"/>
          </a:xfrm>
          <a:prstGeom prst="rect">
            <a:avLst/>
          </a:prstGeom>
          <a:solidFill>
            <a:srgbClr val="38185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altLang="zh-TW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altLang="zh-TW" sz="1400" i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zh-TW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927BD14-9F84-48B2-B44B-2BBA360B4202}"/>
              </a:ext>
            </a:extLst>
          </p:cNvPr>
          <p:cNvGrpSpPr/>
          <p:nvPr/>
        </p:nvGrpSpPr>
        <p:grpSpPr>
          <a:xfrm>
            <a:off x="5782730" y="3223921"/>
            <a:ext cx="805494" cy="377142"/>
            <a:chOff x="6861771" y="3583717"/>
            <a:chExt cx="805494" cy="377491"/>
          </a:xfrm>
        </p:grpSpPr>
        <p:cxnSp>
          <p:nvCxnSpPr>
            <p:cNvPr id="51" name="直線單箭頭接點 119">
              <a:extLst>
                <a:ext uri="{FF2B5EF4-FFF2-40B4-BE49-F238E27FC236}">
                  <a16:creationId xmlns="" xmlns:a16="http://schemas.microsoft.com/office/drawing/2014/main" id="{6E55404F-0E34-46A2-ADCD-CAC766161459}"/>
                </a:ext>
              </a:extLst>
            </p:cNvPr>
            <p:cNvCxnSpPr/>
            <p:nvPr/>
          </p:nvCxnSpPr>
          <p:spPr>
            <a:xfrm flipV="1">
              <a:off x="6861771" y="3583717"/>
              <a:ext cx="0" cy="377491"/>
            </a:xfrm>
            <a:prstGeom prst="straightConnector1">
              <a:avLst/>
            </a:prstGeom>
            <a:ln w="25400">
              <a:solidFill>
                <a:srgbClr val="AA71D5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120">
              <a:extLst>
                <a:ext uri="{FF2B5EF4-FFF2-40B4-BE49-F238E27FC236}">
                  <a16:creationId xmlns="" xmlns:a16="http://schemas.microsoft.com/office/drawing/2014/main" id="{4CBBB3B5-2E3F-42ED-84A3-9E193824B141}"/>
                </a:ext>
              </a:extLst>
            </p:cNvPr>
            <p:cNvCxnSpPr/>
            <p:nvPr/>
          </p:nvCxnSpPr>
          <p:spPr>
            <a:xfrm flipV="1">
              <a:off x="7120502" y="3583717"/>
              <a:ext cx="0" cy="377491"/>
            </a:xfrm>
            <a:prstGeom prst="straightConnector1">
              <a:avLst/>
            </a:prstGeom>
            <a:ln w="25400">
              <a:solidFill>
                <a:srgbClr val="AA71D5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121">
              <a:extLst>
                <a:ext uri="{FF2B5EF4-FFF2-40B4-BE49-F238E27FC236}">
                  <a16:creationId xmlns="" xmlns:a16="http://schemas.microsoft.com/office/drawing/2014/main" id="{8B86896F-1A5C-49D0-AB92-0A4C500F0881}"/>
                </a:ext>
              </a:extLst>
            </p:cNvPr>
            <p:cNvCxnSpPr/>
            <p:nvPr/>
          </p:nvCxnSpPr>
          <p:spPr>
            <a:xfrm flipV="1">
              <a:off x="7408534" y="3583717"/>
              <a:ext cx="0" cy="377491"/>
            </a:xfrm>
            <a:prstGeom prst="straightConnector1">
              <a:avLst/>
            </a:prstGeom>
            <a:ln w="25400">
              <a:solidFill>
                <a:srgbClr val="AA71D5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122">
              <a:extLst>
                <a:ext uri="{FF2B5EF4-FFF2-40B4-BE49-F238E27FC236}">
                  <a16:creationId xmlns="" xmlns:a16="http://schemas.microsoft.com/office/drawing/2014/main" id="{D6F8C7AF-8F2D-4054-B76E-F697947FB6F4}"/>
                </a:ext>
              </a:extLst>
            </p:cNvPr>
            <p:cNvCxnSpPr/>
            <p:nvPr/>
          </p:nvCxnSpPr>
          <p:spPr>
            <a:xfrm flipV="1">
              <a:off x="7667265" y="3583717"/>
              <a:ext cx="0" cy="377491"/>
            </a:xfrm>
            <a:prstGeom prst="straightConnector1">
              <a:avLst/>
            </a:prstGeom>
            <a:ln w="25400">
              <a:solidFill>
                <a:srgbClr val="AA71D5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035D86CE-E769-4B94-8DEA-0D552DA23296}"/>
              </a:ext>
            </a:extLst>
          </p:cNvPr>
          <p:cNvSpPr/>
          <p:nvPr/>
        </p:nvSpPr>
        <p:spPr>
          <a:xfrm>
            <a:off x="3075734" y="3271901"/>
            <a:ext cx="2523534" cy="510921"/>
          </a:xfrm>
          <a:prstGeom prst="roundRect">
            <a:avLst/>
          </a:prstGeom>
          <a:solidFill>
            <a:schemeClr val="bg1"/>
          </a:solidFill>
          <a:ln>
            <a:solidFill>
              <a:srgbClr val="6E18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/>
          <a:lstStyle/>
          <a:p>
            <a:pPr algn="ctr"/>
            <a:r>
              <a:rPr lang="zh-TW" altLang="en-US" sz="1600" dirty="0">
                <a:solidFill>
                  <a:srgbClr val="6E186E"/>
                </a:solidFill>
              </a:rPr>
              <a:t>買斷式授權</a:t>
            </a:r>
            <a:endParaRPr lang="en-US" altLang="zh-TW" sz="1600" dirty="0">
              <a:solidFill>
                <a:srgbClr val="6E186E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B097AD5-EBF2-4100-A5CF-AAE727ACFEF5}"/>
              </a:ext>
            </a:extLst>
          </p:cNvPr>
          <p:cNvSpPr txBox="1"/>
          <p:nvPr/>
        </p:nvSpPr>
        <p:spPr>
          <a:xfrm>
            <a:off x="2936215" y="2157184"/>
            <a:ext cx="339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Data Server</a:t>
            </a:r>
            <a:r>
              <a:rPr lang="zh-TW" altLang="en-US" sz="1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TW" sz="1600" b="1" dirty="0" smtClean="0">
                <a:solidFill>
                  <a:schemeClr val="bg1"/>
                </a:solidFill>
                <a:latin typeface="+mj-lt"/>
              </a:rPr>
              <a:t>Package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Shape 2710">
            <a:extLst>
              <a:ext uri="{FF2B5EF4-FFF2-40B4-BE49-F238E27FC236}">
                <a16:creationId xmlns="" xmlns:a16="http://schemas.microsoft.com/office/drawing/2014/main" id="{DAF4F0C5-296A-4CF2-B2C0-0A636F6CFDAF}"/>
              </a:ext>
            </a:extLst>
          </p:cNvPr>
          <p:cNvSpPr/>
          <p:nvPr/>
        </p:nvSpPr>
        <p:spPr>
          <a:xfrm>
            <a:off x="4065749" y="1400526"/>
            <a:ext cx="2191434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90000"/>
              </a:lnSpc>
              <a:defRPr sz="1800"/>
            </a:pPr>
            <a:r>
              <a:rPr lang="en-US" altLang="zh-TW" sz="3500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200</a:t>
            </a:r>
            <a:r>
              <a:rPr lang="en-US" sz="3500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Points / master node</a:t>
            </a:r>
            <a:endParaRPr lang="en-US" sz="1200" dirty="0">
              <a:solidFill>
                <a:srgbClr val="FFFFFF"/>
              </a:solidFill>
              <a:latin typeface="+mj-l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26" name="Picture 2" descr="ãkubernete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00" y="2601141"/>
            <a:ext cx="1585000" cy="34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61" y="2588533"/>
            <a:ext cx="1178407" cy="35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2710">
            <a:extLst>
              <a:ext uri="{FF2B5EF4-FFF2-40B4-BE49-F238E27FC236}">
                <a16:creationId xmlns="" xmlns:a16="http://schemas.microsoft.com/office/drawing/2014/main" id="{DAF4F0C5-296A-4CF2-B2C0-0A636F6CFDAF}"/>
              </a:ext>
            </a:extLst>
          </p:cNvPr>
          <p:cNvSpPr/>
          <p:nvPr/>
        </p:nvSpPr>
        <p:spPr>
          <a:xfrm>
            <a:off x="6255846" y="1851987"/>
            <a:ext cx="963405" cy="22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90000"/>
              </a:lnSpc>
              <a:defRPr sz="1800"/>
            </a:pPr>
            <a:r>
              <a:rPr lang="en-US" sz="900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* 1 Point = 10 USD</a:t>
            </a:r>
            <a:endParaRPr lang="en-US" sz="900" dirty="0">
              <a:solidFill>
                <a:srgbClr val="FFFFFF"/>
              </a:solidFill>
              <a:latin typeface="+mj-l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Shape 2710">
            <a:extLst>
              <a:ext uri="{FF2B5EF4-FFF2-40B4-BE49-F238E27FC236}">
                <a16:creationId xmlns="" xmlns:a16="http://schemas.microsoft.com/office/drawing/2014/main" id="{DAF4F0C5-296A-4CF2-B2C0-0A636F6CFDAF}"/>
              </a:ext>
            </a:extLst>
          </p:cNvPr>
          <p:cNvSpPr/>
          <p:nvPr/>
        </p:nvSpPr>
        <p:spPr>
          <a:xfrm>
            <a:off x="832101" y="4019403"/>
            <a:ext cx="6907917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90000"/>
              </a:lnSpc>
              <a:defRPr sz="1800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Included 10 </a:t>
            </a:r>
            <a:r>
              <a:rPr lang="en-US" dirty="0" err="1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EdgeSense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/</a:t>
            </a:r>
            <a:r>
              <a:rPr lang="en-US" dirty="0" err="1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DeviceOn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 license and 3 months S/W service fee  </a:t>
            </a:r>
            <a:endParaRPr lang="en-US" dirty="0">
              <a:solidFill>
                <a:srgbClr val="FFFFFF"/>
              </a:solidFill>
              <a:latin typeface="+mj-l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Shape 2710">
            <a:extLst>
              <a:ext uri="{FF2B5EF4-FFF2-40B4-BE49-F238E27FC236}">
                <a16:creationId xmlns="" xmlns:a16="http://schemas.microsoft.com/office/drawing/2014/main" id="{DAF4F0C5-296A-4CF2-B2C0-0A636F6CFDAF}"/>
              </a:ext>
            </a:extLst>
          </p:cNvPr>
          <p:cNvSpPr/>
          <p:nvPr/>
        </p:nvSpPr>
        <p:spPr>
          <a:xfrm>
            <a:off x="6331779" y="4486712"/>
            <a:ext cx="2816477" cy="22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90000"/>
              </a:lnSpc>
              <a:defRPr sz="1800"/>
            </a:pPr>
            <a:r>
              <a:rPr lang="en-US" sz="900" dirty="0" smtClean="0">
                <a:solidFill>
                  <a:srgbClr val="FFFFFF"/>
                </a:solidFill>
                <a:latin typeface="+mj-lt"/>
                <a:ea typeface="Open Sans Light"/>
                <a:cs typeface="Open Sans Light"/>
                <a:sym typeface="Open Sans Light"/>
              </a:rPr>
              <a:t>*SW service included SW consulting and package upgrade </a:t>
            </a:r>
            <a:endParaRPr lang="en-US" sz="900" dirty="0">
              <a:solidFill>
                <a:srgbClr val="FFFFFF"/>
              </a:solidFill>
              <a:latin typeface="+mj-l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93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0"/>
            <a:ext cx="9144000" cy="773215"/>
          </a:xfrm>
          <a:prstGeom prst="rect">
            <a:avLst/>
          </a:prstGeom>
          <a:gradFill>
            <a:gsLst>
              <a:gs pos="0">
                <a:srgbClr val="E5DCEC"/>
              </a:gs>
              <a:gs pos="100000">
                <a:schemeClr val="bg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eaLnBrk="1" hangingPunct="1">
              <a:lnSpc>
                <a:spcPct val="90000"/>
              </a:lnSpc>
            </a:pPr>
            <a:endParaRPr kumimoji="0"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374802"/>
              </p:ext>
            </p:extLst>
          </p:nvPr>
        </p:nvGraphicFramePr>
        <p:xfrm>
          <a:off x="740229" y="773217"/>
          <a:ext cx="7674428" cy="4107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34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7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42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DeviceOn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DeviceOn</a:t>
                      </a:r>
                      <a:r>
                        <a:rPr lang="en-US" altLang="zh-TW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SDK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effectLst/>
                        </a:rPr>
                        <a:t>Architecture</a:t>
                      </a:r>
                      <a:endParaRPr lang="en-US" sz="10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Micro Service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Micro Service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EnSaaS</a:t>
                      </a:r>
                      <a:r>
                        <a:rPr lang="en-US" sz="800" b="1" u="none" strike="noStrike" dirty="0">
                          <a:effectLst/>
                        </a:rPr>
                        <a:t> (Cloud Foundry)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Kubernetes</a:t>
                      </a:r>
                      <a:r>
                        <a:rPr lang="en-US" sz="800" b="1" u="none" strike="noStrike" dirty="0">
                          <a:effectLst/>
                        </a:rPr>
                        <a:t> on Azure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EnSaaS</a:t>
                      </a:r>
                      <a:r>
                        <a:rPr lang="en-US" sz="800" b="1" u="none" strike="noStrike" dirty="0">
                          <a:effectLst/>
                        </a:rPr>
                        <a:t> (WISE-Stack)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Kubernetes</a:t>
                      </a:r>
                      <a:r>
                        <a:rPr lang="en-US" sz="800" b="1" u="none" strike="noStrike" dirty="0">
                          <a:effectLst/>
                        </a:rPr>
                        <a:t> on Edge AI Server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VM (Standalone)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4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effectLst/>
                        </a:rPr>
                        <a:t>Zero-touch Onboarding</a:t>
                      </a:r>
                      <a:endParaRPr lang="en-US" sz="10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62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Download Agent with Credential Configuration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29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Mass Device </a:t>
                      </a:r>
                      <a:r>
                        <a:rPr lang="en-US" sz="800" b="1" u="none" strike="noStrike" dirty="0" err="1">
                          <a:effectLst/>
                        </a:rPr>
                        <a:t>Onbarding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62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One-time configuration, onboarding automatically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4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effectLst/>
                        </a:rPr>
                        <a:t>Operation Actions Management</a:t>
                      </a:r>
                      <a:endParaRPr lang="en-US" sz="10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Action Control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 Action Scheduling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179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 Actions (Power On, Off, Reboot, Protection On/Off, Backup/Recovery, Update Agent)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4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 err="1">
                          <a:effectLst/>
                        </a:rPr>
                        <a:t>Embedde</a:t>
                      </a:r>
                      <a:r>
                        <a:rPr lang="en-US" sz="1000" b="1" u="none" strike="noStrike" dirty="0">
                          <a:effectLst/>
                        </a:rPr>
                        <a:t> Remote Control </a:t>
                      </a:r>
                      <a:endParaRPr lang="en-US" sz="10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USB Lock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Keyboard Filter &amp; Lock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Audio Volume Control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Brighness Control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Unified Write Filter (UWF)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402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Screen On/Off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46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Disable Touch Screen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46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Disable Windows Notification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5011" marR="5011" marT="50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  <p:sp>
        <p:nvSpPr>
          <p:cNvPr id="7" name="標題 2"/>
          <p:cNvSpPr txBox="1">
            <a:spLocks/>
          </p:cNvSpPr>
          <p:nvPr/>
        </p:nvSpPr>
        <p:spPr>
          <a:xfrm>
            <a:off x="457200" y="86879"/>
            <a:ext cx="8229600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1" dirty="0"/>
              <a:t>Choose the product that fits your needs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8091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3"/>
            <a:ext cx="9144000" cy="773215"/>
          </a:xfrm>
          <a:prstGeom prst="rect">
            <a:avLst/>
          </a:prstGeom>
          <a:gradFill>
            <a:gsLst>
              <a:gs pos="0">
                <a:srgbClr val="E5DCEC"/>
              </a:gs>
              <a:gs pos="100000">
                <a:schemeClr val="bg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eaLnBrk="1" hangingPunct="1">
              <a:lnSpc>
                <a:spcPct val="90000"/>
              </a:lnSpc>
            </a:pPr>
            <a:endParaRPr kumimoji="0"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41842"/>
              </p:ext>
            </p:extLst>
          </p:nvPr>
        </p:nvGraphicFramePr>
        <p:xfrm>
          <a:off x="816429" y="686466"/>
          <a:ext cx="7554685" cy="43996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32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62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4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DeviceOn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DeviceOn</a:t>
                      </a:r>
                      <a:r>
                        <a:rPr lang="en-US" altLang="zh-TW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SDK</a:t>
                      </a:r>
                      <a:endParaRPr lang="en-US" altLang="zh-TW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Account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Single Sign 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Role-Based Permission Control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9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Group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Group Sharing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Muti</a:t>
                      </a:r>
                      <a:r>
                        <a:rPr lang="en-US" sz="800" b="1" u="none" strike="noStrike" dirty="0">
                          <a:effectLst/>
                        </a:rPr>
                        <a:t>-Groups (Device)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Device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IPC/Gateway Device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</a:t>
                      </a:r>
                      <a:r>
                        <a:rPr lang="en-US" sz="800" b="1" u="none" strike="noStrike" dirty="0" err="1">
                          <a:effectLst/>
                        </a:rPr>
                        <a:t>Muti</a:t>
                      </a:r>
                      <a:r>
                        <a:rPr lang="en-US" sz="800" b="1" u="none" strike="noStrike" dirty="0">
                          <a:effectLst/>
                        </a:rPr>
                        <a:t>-Layers Structure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　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Device Sharing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Device Control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Terminal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● (WebSocket)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Screenshot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Desktop (P2P, Repeater)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Backup/Recovery (Acronis)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Protection (McAfee)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</a:rPr>
                        <a:t>    Remote Process Control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Power Action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Zero Downtime Transmission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Remote Sensor Control (Get/Set)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u="none" strike="noStrike" dirty="0">
                          <a:effectLst/>
                        </a:rPr>
                        <a:t>◐</a:t>
                      </a:r>
                      <a:endParaRPr lang="zh-TW" alt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265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Rule Engine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● (All Plugins)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Intel AMT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　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Power, KVM (Local)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Event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Event Searching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Event Notification (Mail/SMS)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● (+LINE/Wechat/Whatsapp)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● (+LINE/Wechat)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OTA Management</a:t>
                      </a:r>
                      <a:endParaRPr lang="en-US" sz="800" b="1" i="0" u="none" strike="noStrike" dirty="0">
                        <a:solidFill>
                          <a:srgbClr val="7030A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Official Update (SRP, Agent) Policy (Read only Blob)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Package Management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Scheduling Deploy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Device Upgrade/3rd Party/Firmware/…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    FTP, FTPS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1230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</a:rPr>
                        <a:t>        Azure/Amazon/</a:t>
                      </a:r>
                      <a:r>
                        <a:rPr lang="en-US" sz="800" b="1" u="none" strike="noStrike" dirty="0" err="1">
                          <a:effectLst/>
                        </a:rPr>
                        <a:t>Baidu</a:t>
                      </a:r>
                      <a:r>
                        <a:rPr lang="en-US" sz="800" b="1" u="none" strike="noStrike" dirty="0">
                          <a:effectLst/>
                        </a:rPr>
                        <a:t>/</a:t>
                      </a:r>
                      <a:r>
                        <a:rPr lang="en-US" sz="800" b="1" u="none" strike="noStrike" dirty="0" err="1">
                          <a:effectLst/>
                        </a:rPr>
                        <a:t>Openstack</a:t>
                      </a:r>
                      <a:r>
                        <a:rPr lang="en-US" sz="800" b="1" u="none" strike="noStrike" dirty="0">
                          <a:effectLst/>
                        </a:rPr>
                        <a:t> Swift…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>
                          <a:effectLst/>
                        </a:rPr>
                        <a:t>●</a:t>
                      </a:r>
                      <a:endParaRPr lang="zh-TW" altLang="en-US" sz="700" b="0" i="0" u="none" strike="noStrike">
                        <a:solidFill>
                          <a:srgbClr val="0000FF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700" u="none" strike="noStrike" dirty="0">
                          <a:effectLst/>
                        </a:rPr>
                        <a:t>●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1102" marR="1102" marT="110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</a:tbl>
          </a:graphicData>
        </a:graphic>
      </p:graphicFrame>
      <p:sp>
        <p:nvSpPr>
          <p:cNvPr id="6" name="標題 2"/>
          <p:cNvSpPr txBox="1">
            <a:spLocks/>
          </p:cNvSpPr>
          <p:nvPr/>
        </p:nvSpPr>
        <p:spPr>
          <a:xfrm>
            <a:off x="457200" y="0"/>
            <a:ext cx="8229600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1" dirty="0"/>
              <a:t>Choose the product that fits your needs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4528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6" y="3"/>
            <a:ext cx="9143999" cy="5143268"/>
            <a:chOff x="0" y="0"/>
            <a:chExt cx="9143999" cy="5143268"/>
          </a:xfrm>
        </p:grpSpPr>
        <p:pic>
          <p:nvPicPr>
            <p:cNvPr id="22" name="Picture 2" descr="「智慧城市線條」的圖片搜尋結果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3999" cy="51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460" y="2373257"/>
              <a:ext cx="3810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5" b="99024" l="0" r="98750">
                        <a14:foregroundMark x1="33958" y1="79024" x2="33958" y2="79024"/>
                        <a14:foregroundMark x1="32083" y1="93659" x2="32083" y2="93659"/>
                        <a14:foregroundMark x1="32708" y1="82927" x2="32708" y2="82927"/>
                        <a14:foregroundMark x1="31875" y1="85854" x2="31875" y2="85854"/>
                        <a14:foregroundMark x1="30417" y1="88293" x2="30417" y2="88293"/>
                        <a14:foregroundMark x1="29375" y1="94146" x2="29375" y2="94146"/>
                        <a14:foregroundMark x1="51667" y1="78537" x2="51667" y2="78537"/>
                        <a14:foregroundMark x1="51458" y1="85854" x2="51458" y2="85854"/>
                        <a14:foregroundMark x1="49375" y1="93171" x2="49375" y2="93171"/>
                        <a14:foregroundMark x1="71250" y1="78537" x2="71250" y2="78537"/>
                        <a14:foregroundMark x1="70208" y1="76098" x2="70208" y2="76098"/>
                        <a14:foregroundMark x1="69167" y1="84390" x2="69167" y2="84390"/>
                        <a14:foregroundMark x1="67917" y1="94634" x2="67917" y2="94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01"/>
          <a:stretch/>
        </p:blipFill>
        <p:spPr bwMode="auto">
          <a:xfrm>
            <a:off x="2667006" y="1006532"/>
            <a:ext cx="3421559" cy="126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-21898" y="137656"/>
            <a:ext cx="914400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ts val="2000"/>
              </a:lnSpc>
            </a:pPr>
            <a:r>
              <a:rPr kumimoji="0" lang="en-US" altLang="zh-TW" sz="2400" b="1" dirty="0" smtClean="0">
                <a:solidFill>
                  <a:srgbClr val="002060"/>
                </a:solidFill>
                <a:latin typeface="Franklin Gothic Demi" pitchFamily="34" charset="0"/>
                <a:cs typeface="Tahoma" pitchFamily="34" charset="0"/>
              </a:rPr>
              <a:t>Data Service Server</a:t>
            </a:r>
          </a:p>
          <a:p>
            <a:pPr algn="ctr" eaLnBrk="1" hangingPunct="1">
              <a:lnSpc>
                <a:spcPts val="2000"/>
              </a:lnSpc>
            </a:pPr>
            <a:r>
              <a:rPr kumimoji="0" lang="en-US" altLang="zh-TW" sz="1600" dirty="0" smtClean="0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cs typeface="Tahoma" pitchFamily="34" charset="0"/>
              </a:rPr>
              <a:t>Scalable On-premise </a:t>
            </a:r>
            <a:r>
              <a:rPr kumimoji="0" lang="en-US" altLang="zh-TW" sz="1600" dirty="0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cs typeface="Tahoma" pitchFamily="34" charset="0"/>
              </a:rPr>
              <a:t>Platform </a:t>
            </a:r>
            <a:r>
              <a:rPr kumimoji="0" lang="en-US" altLang="zh-TW" sz="1600" dirty="0" smtClean="0">
                <a:solidFill>
                  <a:srgbClr val="A8CDD7">
                    <a:lumMod val="50000"/>
                  </a:srgbClr>
                </a:solidFill>
                <a:latin typeface="Franklin Gothic Demi" pitchFamily="34" charset="0"/>
                <a:cs typeface="Tahoma" pitchFamily="34" charset="0"/>
              </a:rPr>
              <a:t>for Big Data Management  </a:t>
            </a:r>
            <a:endParaRPr kumimoji="0" lang="en-US" altLang="zh-TW" sz="1600" dirty="0">
              <a:solidFill>
                <a:srgbClr val="A8CDD7">
                  <a:lumMod val="50000"/>
                </a:srgbClr>
              </a:solidFill>
              <a:latin typeface="Franklin Gothic Demi" pitchFamily="34" charset="0"/>
              <a:cs typeface="Tahoma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4249644"/>
            <a:ext cx="1699930" cy="646331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Open </a:t>
            </a: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Standard </a:t>
            </a: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Structure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err="1" smtClean="0">
                <a:solidFill>
                  <a:srgbClr val="002060"/>
                </a:solidFill>
                <a:latin typeface="Calibri"/>
                <a:ea typeface="微軟正黑體"/>
              </a:rPr>
              <a:t>Kubernetes</a:t>
            </a: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 Built-in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>
                <a:solidFill>
                  <a:srgbClr val="002060"/>
                </a:solidFill>
                <a:latin typeface="Calibri"/>
                <a:ea typeface="微軟正黑體"/>
              </a:rPr>
              <a:t>Multiple DB </a:t>
            </a: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Connections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>
                <a:solidFill>
                  <a:srgbClr val="002060"/>
                </a:solidFill>
                <a:latin typeface="Calibri"/>
                <a:ea typeface="微軟正黑體"/>
              </a:rPr>
              <a:t>On-demand </a:t>
            </a:r>
            <a:r>
              <a:rPr kumimoji="0" lang="en-US" altLang="zh-TW" sz="900" dirty="0" err="1">
                <a:solidFill>
                  <a:srgbClr val="002060"/>
                </a:solidFill>
                <a:latin typeface="Calibri"/>
                <a:ea typeface="微軟正黑體"/>
              </a:rPr>
              <a:t>Microservices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64956" y="4249643"/>
            <a:ext cx="1789129" cy="646331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Integrated </a:t>
            </a:r>
            <a:r>
              <a:rPr kumimoji="0" lang="en-US" altLang="zh-TW" sz="900" b="1" dirty="0" err="1" smtClean="0">
                <a:solidFill>
                  <a:srgbClr val="002060"/>
                </a:solidFill>
                <a:latin typeface="Calibri"/>
                <a:ea typeface="微軟正黑體"/>
              </a:rPr>
              <a:t>IoT</a:t>
            </a: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 Software</a:t>
            </a:r>
            <a:endParaRPr kumimoji="0" lang="en-US" altLang="zh-TW" sz="900" b="1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>
                <a:solidFill>
                  <a:srgbClr val="002060"/>
                </a:solidFill>
                <a:latin typeface="Calibri"/>
                <a:ea typeface="微軟正黑體"/>
              </a:rPr>
              <a:t>Private Cloud  </a:t>
            </a: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Deployment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Platform Management 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Application Integration 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62600" y="4249642"/>
            <a:ext cx="1524000" cy="646331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Sustainable M</a:t>
            </a: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anagement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Condition Monitor 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Load Balance  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kumimoji="0" lang="en-US" altLang="zh-TW" sz="900" dirty="0" smtClean="0">
                <a:solidFill>
                  <a:srgbClr val="002060"/>
                </a:solidFill>
                <a:latin typeface="Calibri"/>
                <a:ea typeface="微軟正黑體"/>
              </a:rPr>
              <a:t>Self-health</a:t>
            </a:r>
            <a:endParaRPr kumimoji="0" lang="en-US" altLang="zh-TW" sz="900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9519"/>
            <a:ext cx="990600" cy="58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46" y="1391518"/>
            <a:ext cx="990600" cy="5712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6" y="784594"/>
            <a:ext cx="1013907" cy="58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 descr="ãsmart retailãçåçæå°çµæ">
            <a:extLst>
              <a:ext uri="{FF2B5EF4-FFF2-40B4-BE49-F238E27FC236}">
                <a16:creationId xmlns:a16="http://schemas.microsoft.com/office/drawing/2014/main" xmlns="" id="{F9E37037-7BA9-41EC-B5B5-CE1B19939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819153"/>
            <a:ext cx="1049348" cy="58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232700" y="1377465"/>
            <a:ext cx="1009809" cy="27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Equipment </a:t>
            </a:r>
            <a:endParaRPr kumimoji="0" lang="en-US" altLang="zh-TW" sz="900" b="1" dirty="0" smtClean="0">
              <a:solidFill>
                <a:srgbClr val="002060"/>
              </a:solidFill>
              <a:latin typeface="Calibri"/>
              <a:ea typeface="微軟正黑體"/>
            </a:endParaRPr>
          </a:p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Management</a:t>
            </a:r>
            <a:endParaRPr kumimoji="0" lang="zh-TW" altLang="en-US" sz="9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23087" y="1951079"/>
            <a:ext cx="995786" cy="27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Energy-efficient  </a:t>
            </a:r>
          </a:p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Building </a:t>
            </a:r>
            <a:endParaRPr kumimoji="0" lang="zh-TW" altLang="en-US" sz="9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65321" y="1964059"/>
            <a:ext cx="985231" cy="27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Optimizes </a:t>
            </a:r>
            <a:endParaRPr kumimoji="0" lang="en-US" altLang="zh-TW" sz="900" b="1" dirty="0">
              <a:solidFill>
                <a:srgbClr val="002060"/>
              </a:solidFill>
              <a:latin typeface="Calibri"/>
              <a:ea typeface="微軟正黑體"/>
            </a:endParaRPr>
          </a:p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 smtClean="0">
                <a:solidFill>
                  <a:srgbClr val="002060"/>
                </a:solidFill>
                <a:latin typeface="Calibri"/>
                <a:ea typeface="微軟正黑體"/>
              </a:rPr>
              <a:t>Manufacturing </a:t>
            </a:r>
            <a:endParaRPr kumimoji="0" lang="en-US" altLang="zh-TW" sz="9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57978" y="1390710"/>
            <a:ext cx="1009809" cy="27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Smart </a:t>
            </a:r>
          </a:p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900" b="1" dirty="0">
                <a:solidFill>
                  <a:srgbClr val="002060"/>
                </a:solidFill>
                <a:latin typeface="Calibri"/>
                <a:ea typeface="微軟正黑體"/>
              </a:rPr>
              <a:t>Retail</a:t>
            </a:r>
            <a:endParaRPr kumimoji="0" lang="zh-TW" altLang="en-US" sz="9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698134" y="3072752"/>
            <a:ext cx="5383830" cy="1175401"/>
            <a:chOff x="1698134" y="3072749"/>
            <a:chExt cx="5383830" cy="1175401"/>
          </a:xfrm>
        </p:grpSpPr>
        <p:sp>
          <p:nvSpPr>
            <p:cNvPr id="10" name="矩形 9"/>
            <p:cNvSpPr/>
            <p:nvPr/>
          </p:nvSpPr>
          <p:spPr>
            <a:xfrm>
              <a:off x="1905000" y="3489443"/>
              <a:ext cx="1447800" cy="453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 smtClean="0">
                  <a:solidFill>
                    <a:prstClr val="black"/>
                  </a:solidFill>
                  <a:latin typeface="Calibri"/>
                  <a:ea typeface="微軟正黑體"/>
                </a:rPr>
                <a:t>Easy</a:t>
              </a:r>
            </a:p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 smtClean="0">
                  <a:solidFill>
                    <a:prstClr val="black"/>
                  </a:solidFill>
                  <a:latin typeface="Calibri"/>
                  <a:ea typeface="微軟正黑體"/>
                </a:rPr>
                <a:t>Scale-out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86400" y="3489443"/>
              <a:ext cx="1447800" cy="453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>
                  <a:solidFill>
                    <a:prstClr val="black"/>
                  </a:solidFill>
                  <a:latin typeface="Calibri"/>
                  <a:ea typeface="微軟正黑體"/>
                </a:rPr>
                <a:t>High</a:t>
              </a:r>
            </a:p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>
                  <a:solidFill>
                    <a:prstClr val="black"/>
                  </a:solidFill>
                  <a:latin typeface="Calibri"/>
                  <a:ea typeface="微軟正黑體"/>
                </a:rPr>
                <a:t> Availability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505200" y="3940373"/>
              <a:ext cx="17488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 smtClean="0">
                  <a:solidFill>
                    <a:prstClr val="black"/>
                  </a:solidFill>
                  <a:latin typeface="Calibri"/>
                  <a:ea typeface="微軟正黑體"/>
                </a:rPr>
                <a:t>All-in-one Platform</a:t>
              </a:r>
              <a:endParaRPr kumimoji="0" lang="en-US" altLang="zh-TW" sz="1400" b="1" dirty="0">
                <a:solidFill>
                  <a:prstClr val="black"/>
                </a:solidFill>
                <a:latin typeface="Calibri"/>
                <a:ea typeface="微軟正黑體"/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1698134" y="4095750"/>
              <a:ext cx="1937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5144233" y="4100020"/>
              <a:ext cx="1937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0" name="Picture 2" descr="「24/7 operation icon」的圖片搜尋結果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689" y="3072749"/>
              <a:ext cx="389221" cy="39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0" b="100000" l="9091" r="888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509" y="3481961"/>
              <a:ext cx="604259" cy="53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 descr="相關圖片">
              <a:hlinkClick r:id="rId17"/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0" t="19725" r="18178" b="19205"/>
            <a:stretch/>
          </p:blipFill>
          <p:spPr bwMode="auto">
            <a:xfrm>
              <a:off x="2468245" y="3112781"/>
              <a:ext cx="376556" cy="35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97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60" y="4364358"/>
            <a:ext cx="1179265" cy="40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C:\Users\crystal.hsu\Desktop\IoTsap_k_rgb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60" y="4383162"/>
            <a:ext cx="1137864" cy="36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370" y="1576059"/>
            <a:ext cx="1372245" cy="149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502" y="2977462"/>
            <a:ext cx="2022698" cy="35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42" y="2305827"/>
            <a:ext cx="1013646" cy="86884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7904" r="2716" b="41241"/>
          <a:stretch/>
        </p:blipFill>
        <p:spPr>
          <a:xfrm>
            <a:off x="7996751" y="4826292"/>
            <a:ext cx="927903" cy="2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0" y="14743"/>
            <a:ext cx="8120762" cy="55568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kern="0" dirty="0" smtClean="0">
                <a:solidFill>
                  <a:srgbClr val="003366"/>
                </a:solidFill>
                <a:cs typeface="Arial" panose="020B0604020202020204" pitchFamily="34" charset="0"/>
              </a:rPr>
              <a:t>Production procedure</a:t>
            </a:r>
            <a:endParaRPr lang="en-US" altLang="zh-TW" sz="2800" kern="0" dirty="0">
              <a:solidFill>
                <a:srgbClr val="003366"/>
              </a:solidFill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3CD14E8F-038C-48DF-A2A6-C3BEE3E4443A}"/>
              </a:ext>
            </a:extLst>
          </p:cNvPr>
          <p:cNvSpPr/>
          <p:nvPr/>
        </p:nvSpPr>
        <p:spPr>
          <a:xfrm>
            <a:off x="1" y="588674"/>
            <a:ext cx="2260622" cy="4554829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CTOS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35527B3A-E018-4C2B-8F36-F4C4BEFB51D9}"/>
              </a:ext>
            </a:extLst>
          </p:cNvPr>
          <p:cNvSpPr/>
          <p:nvPr/>
        </p:nvSpPr>
        <p:spPr>
          <a:xfrm>
            <a:off x="2296928" y="588674"/>
            <a:ext cx="2260622" cy="4554829"/>
          </a:xfrm>
          <a:prstGeom prst="rect">
            <a:avLst/>
          </a:prstGeom>
          <a:solidFill>
            <a:srgbClr val="FAA40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SW RD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5C33F418-6683-48E3-B7A2-10C292EB6B13}"/>
              </a:ext>
            </a:extLst>
          </p:cNvPr>
          <p:cNvSpPr/>
          <p:nvPr/>
        </p:nvSpPr>
        <p:spPr>
          <a:xfrm>
            <a:off x="4599198" y="588674"/>
            <a:ext cx="2260622" cy="4554829"/>
          </a:xfrm>
          <a:prstGeom prst="rect">
            <a:avLst/>
          </a:prstGeom>
          <a:solidFill>
            <a:srgbClr val="003399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/>
              </a:rPr>
              <a:t>AE/FAE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45DDFE1F-537E-494B-8F78-4AE017A6E60A}"/>
              </a:ext>
            </a:extLst>
          </p:cNvPr>
          <p:cNvSpPr/>
          <p:nvPr/>
        </p:nvSpPr>
        <p:spPr>
          <a:xfrm>
            <a:off x="6896125" y="588674"/>
            <a:ext cx="2260622" cy="4554829"/>
          </a:xfrm>
          <a:prstGeom prst="rect">
            <a:avLst/>
          </a:prstGeom>
          <a:solidFill>
            <a:schemeClr val="accent2">
              <a:lumMod val="75000"/>
              <a:alpha val="9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Customer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92505" y="1407695"/>
            <a:ext cx="1720517" cy="155608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Install Image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Ubuntu 16.04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80145" y="3149269"/>
            <a:ext cx="1745236" cy="176062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System assembling (CPU/MEM/SSD/HDD)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2116454" y="2478505"/>
            <a:ext cx="445168" cy="505326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629802" y="1407695"/>
            <a:ext cx="1745236" cy="99862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Deploy </a:t>
            </a:r>
            <a:r>
              <a:rPr lang="en-US" altLang="zh-TW" b="1" dirty="0" err="1" smtClean="0">
                <a:solidFill>
                  <a:schemeClr val="tx1"/>
                </a:solidFill>
              </a:rPr>
              <a:t>Kubernetes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629802" y="2691064"/>
            <a:ext cx="1745236" cy="99862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Network Settings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629802" y="3952373"/>
            <a:ext cx="1745236" cy="99862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</a:rPr>
              <a:t>DeviceOn</a:t>
            </a:r>
            <a:r>
              <a:rPr lang="en-US" altLang="zh-TW" b="1" dirty="0" smtClean="0">
                <a:solidFill>
                  <a:schemeClr val="tx1"/>
                </a:solidFill>
              </a:rPr>
              <a:t> /</a:t>
            </a:r>
          </a:p>
          <a:p>
            <a:pPr algn="ctr"/>
            <a:r>
              <a:rPr lang="en-US" altLang="zh-TW" b="1" dirty="0" err="1">
                <a:solidFill>
                  <a:schemeClr val="tx1"/>
                </a:solidFill>
              </a:rPr>
              <a:t>DeviceOn</a:t>
            </a:r>
            <a:r>
              <a:rPr lang="en-US" altLang="zh-TW" b="1" dirty="0">
                <a:solidFill>
                  <a:schemeClr val="tx1"/>
                </a:solidFill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</a:rPr>
              <a:t> SDK</a:t>
            </a:r>
          </a:p>
        </p:txBody>
      </p:sp>
      <p:sp>
        <p:nvSpPr>
          <p:cNvPr id="19" name="向右箭號 18"/>
          <p:cNvSpPr/>
          <p:nvPr/>
        </p:nvSpPr>
        <p:spPr>
          <a:xfrm>
            <a:off x="4426100" y="2458457"/>
            <a:ext cx="445168" cy="505326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4907361" y="1366588"/>
            <a:ext cx="1745236" cy="354330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Function Check (HW/SW)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6744183" y="2478505"/>
            <a:ext cx="445168" cy="505326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7273572" y="1366587"/>
            <a:ext cx="1745236" cy="1617243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Oversea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DHL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273572" y="3296653"/>
            <a:ext cx="1745236" cy="165434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Domestic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CTC</a:t>
            </a:r>
          </a:p>
        </p:txBody>
      </p:sp>
    </p:spTree>
    <p:extLst>
      <p:ext uri="{BB962C8B-B14F-4D97-AF65-F5344CB8AC3E}">
        <p14:creationId xmlns:p14="http://schemas.microsoft.com/office/powerpoint/2010/main" val="20928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="" xmlns:a16="http://schemas.microsoft.com/office/drawing/2014/main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41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 dirty="0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 dirty="0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 dirty="0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282" y="0"/>
            <a:ext cx="9127718" cy="515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2"/>
          <p:cNvSpPr txBox="1">
            <a:spLocks/>
          </p:cNvSpPr>
          <p:nvPr/>
        </p:nvSpPr>
        <p:spPr bwMode="auto">
          <a:xfrm>
            <a:off x="457200" y="53802"/>
            <a:ext cx="8229600" cy="64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dirty="0"/>
              <a:t>Target Marketing</a:t>
            </a:r>
          </a:p>
        </p:txBody>
      </p:sp>
      <p:sp>
        <p:nvSpPr>
          <p:cNvPr id="7" name="矩形 6"/>
          <p:cNvSpPr/>
          <p:nvPr/>
        </p:nvSpPr>
        <p:spPr>
          <a:xfrm>
            <a:off x="2539836" y="4604059"/>
            <a:ext cx="3050007" cy="213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b="1" dirty="0" smtClean="0">
                <a:solidFill>
                  <a:srgbClr val="002060"/>
                </a:solidFill>
                <a:latin typeface="Calibri"/>
                <a:ea typeface="微軟正黑體"/>
              </a:rPr>
              <a:t>Energy</a:t>
            </a:r>
            <a:endParaRPr kumimoji="0" lang="zh-TW" altLang="en-US" sz="16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9" y="2978838"/>
            <a:ext cx="2313684" cy="1540948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-133298" y="4569023"/>
            <a:ext cx="3050007" cy="22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b="1" dirty="0" smtClean="0">
                <a:solidFill>
                  <a:srgbClr val="002060"/>
                </a:solidFill>
                <a:latin typeface="Calibri"/>
                <a:ea typeface="微軟正黑體"/>
              </a:rPr>
              <a:t>Factory</a:t>
            </a:r>
            <a:endParaRPr kumimoji="0" lang="zh-TW" altLang="en-US" sz="16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5721" y="2506585"/>
            <a:ext cx="3050007" cy="22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b="1" dirty="0" smtClean="0">
                <a:solidFill>
                  <a:srgbClr val="002060"/>
                </a:solidFill>
                <a:latin typeface="Calibri"/>
                <a:ea typeface="微軟正黑體"/>
              </a:rPr>
              <a:t>Medical</a:t>
            </a:r>
            <a:endParaRPr kumimoji="0" lang="zh-TW" altLang="en-US" sz="16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9373" y="2521737"/>
            <a:ext cx="2483227" cy="213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b="1" dirty="0" smtClean="0">
                <a:solidFill>
                  <a:srgbClr val="002060"/>
                </a:solidFill>
                <a:latin typeface="Calibri"/>
                <a:ea typeface="微軟正黑體"/>
              </a:rPr>
              <a:t>Semiconductor</a:t>
            </a:r>
            <a:endParaRPr kumimoji="0" lang="zh-TW" altLang="en-US" sz="1600" b="1" dirty="0">
              <a:solidFill>
                <a:srgbClr val="002060"/>
              </a:solidFill>
              <a:latin typeface="Calibri"/>
              <a:ea typeface="微軟正黑體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1"/>
          <a:stretch/>
        </p:blipFill>
        <p:spPr bwMode="auto">
          <a:xfrm>
            <a:off x="2897606" y="977989"/>
            <a:ext cx="2326762" cy="141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「Medical Devices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0"/>
          <a:stretch/>
        </p:blipFill>
        <p:spPr bwMode="auto">
          <a:xfrm>
            <a:off x="304514" y="977989"/>
            <a:ext cx="2326762" cy="14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455000" y="866635"/>
            <a:ext cx="3689000" cy="3816405"/>
          </a:xfrm>
          <a:prstGeom prst="rect">
            <a:avLst/>
          </a:prstGeom>
          <a:noFill/>
        </p:spPr>
        <p:txBody>
          <a:bodyPr wrap="square" lIns="0" tIns="45708" rIns="0" bIns="45708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381850"/>
                </a:solidFill>
                <a:latin typeface="+mj-lt"/>
              </a:rPr>
              <a:t>Medical Devices </a:t>
            </a: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Monitoring</a:t>
            </a:r>
          </a:p>
          <a:p>
            <a:pPr lvl="1"/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Get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real-time data from </a:t>
            </a:r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Medical Devices </a:t>
            </a:r>
            <a:endParaRPr lang="en-US" altLang="zh-TW" dirty="0">
              <a:solidFill>
                <a:srgbClr val="38185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Equipment Management</a:t>
            </a:r>
          </a:p>
          <a:p>
            <a:pPr lvl="1"/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Through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data collection, </a:t>
            </a:r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could be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used to improve production processes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Industrial </a:t>
            </a:r>
            <a:r>
              <a:rPr lang="en-US" altLang="zh-TW" sz="2000" b="1" dirty="0">
                <a:solidFill>
                  <a:srgbClr val="381850"/>
                </a:solidFill>
                <a:latin typeface="+mj-lt"/>
              </a:rPr>
              <a:t>T</a:t>
            </a: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ransformation</a:t>
            </a:r>
          </a:p>
          <a:p>
            <a:pPr lvl="1"/>
            <a:r>
              <a:rPr lang="en-US" altLang="zh-TW" dirty="0">
                <a:solidFill>
                  <a:srgbClr val="381850"/>
                </a:solidFill>
                <a:latin typeface="+mj-lt"/>
              </a:rPr>
              <a:t>Save </a:t>
            </a:r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more manpower through digital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transformation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Energy </a:t>
            </a:r>
            <a:r>
              <a:rPr lang="en-US" altLang="zh-TW" sz="2000" b="1" dirty="0">
                <a:solidFill>
                  <a:srgbClr val="381850"/>
                </a:solidFill>
                <a:latin typeface="+mj-lt"/>
              </a:rPr>
              <a:t>Management </a:t>
            </a:r>
            <a:r>
              <a:rPr lang="en-US" altLang="zh-TW" sz="2000" b="1" dirty="0" smtClean="0">
                <a:solidFill>
                  <a:srgbClr val="381850"/>
                </a:solidFill>
                <a:latin typeface="+mj-lt"/>
              </a:rPr>
              <a:t>System</a:t>
            </a:r>
          </a:p>
          <a:p>
            <a:pPr lvl="1"/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Power efficiency  analysis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and   </a:t>
            </a:r>
            <a:r>
              <a:rPr lang="en-US" altLang="zh-TW" dirty="0" smtClean="0">
                <a:solidFill>
                  <a:srgbClr val="381850"/>
                </a:solidFill>
                <a:latin typeface="+mj-lt"/>
              </a:rPr>
              <a:t>    predictive </a:t>
            </a:r>
            <a:r>
              <a:rPr lang="en-US" altLang="zh-TW" dirty="0">
                <a:solidFill>
                  <a:srgbClr val="381850"/>
                </a:solidFill>
                <a:latin typeface="+mj-lt"/>
              </a:rPr>
              <a:t>maintenance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8106"/>
          <a:stretch/>
        </p:blipFill>
        <p:spPr bwMode="auto">
          <a:xfrm>
            <a:off x="332962" y="2978838"/>
            <a:ext cx="2298314" cy="154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0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1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:a16="http://schemas.microsoft.com/office/drawing/2014/main" xmlns="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1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22" y="3"/>
            <a:ext cx="9127718" cy="515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prstClr val="black"/>
                </a:solidFill>
              </a:rPr>
              <a:t>Flexible </a:t>
            </a:r>
            <a:r>
              <a:rPr lang="en-US" altLang="zh-TW" dirty="0" smtClean="0">
                <a:solidFill>
                  <a:prstClr val="black"/>
                </a:solidFill>
              </a:rPr>
              <a:t>Extension</a:t>
            </a:r>
            <a:endParaRPr lang="en-US" altLang="zh-TW" dirty="0">
              <a:solidFill>
                <a:prstClr val="black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426370" y="1413278"/>
            <a:ext cx="2310196" cy="1128283"/>
            <a:chOff x="1528147" y="1357027"/>
            <a:chExt cx="1447800" cy="657674"/>
          </a:xfrm>
        </p:grpSpPr>
        <p:sp>
          <p:nvSpPr>
            <p:cNvPr id="4" name="矩形 3"/>
            <p:cNvSpPr/>
            <p:nvPr/>
          </p:nvSpPr>
          <p:spPr>
            <a:xfrm>
              <a:off x="1528147" y="1750119"/>
              <a:ext cx="1447800" cy="264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 smtClean="0">
                  <a:solidFill>
                    <a:prstClr val="black"/>
                  </a:solidFill>
                  <a:latin typeface="Calibri"/>
                  <a:ea typeface="微軟正黑體"/>
                </a:rPr>
                <a:t>Flexible </a:t>
              </a:r>
            </a:p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 smtClean="0">
                  <a:solidFill>
                    <a:prstClr val="black"/>
                  </a:solidFill>
                  <a:latin typeface="Calibri"/>
                  <a:ea typeface="微軟正黑體"/>
                </a:rPr>
                <a:t>Extension</a:t>
              </a:r>
            </a:p>
          </p:txBody>
        </p:sp>
        <p:pic>
          <p:nvPicPr>
            <p:cNvPr id="11" name="Picture 12" descr="相關圖片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0" t="19725" r="18178" b="19205"/>
            <a:stretch/>
          </p:blipFill>
          <p:spPr bwMode="auto">
            <a:xfrm>
              <a:off x="2036565" y="1357027"/>
              <a:ext cx="376977" cy="354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810673" y="2754887"/>
            <a:ext cx="35415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1200" b="1" dirty="0">
                <a:latin typeface="+mn-lt"/>
              </a:rPr>
              <a:t>On-demand Elastic scaling platform w/ 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Dynamically scale out platform computing and storage by adding hardware server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Increase the platform High Availability on demand</a:t>
            </a:r>
          </a:p>
          <a:p>
            <a:r>
              <a:rPr kumimoji="0" lang="en-US" altLang="zh-TW" sz="1200" b="1" dirty="0">
                <a:latin typeface="+mn-lt"/>
              </a:rPr>
              <a:t>Cost efficiency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Lower Upfront investment and hosting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Put compute power at the edge to reduce network infrastructure and management costs, and remove unnecessary spending for storage capacity in cloud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7" y="1413278"/>
            <a:ext cx="1667324" cy="181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28" y="1413278"/>
            <a:ext cx="2235298" cy="243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十字形 2"/>
          <p:cNvSpPr/>
          <p:nvPr/>
        </p:nvSpPr>
        <p:spPr>
          <a:xfrm>
            <a:off x="1778464" y="2314607"/>
            <a:ext cx="666664" cy="683379"/>
          </a:xfrm>
          <a:prstGeom prst="plus">
            <a:avLst>
              <a:gd name="adj" fmla="val 35596"/>
            </a:avLst>
          </a:prstGeom>
          <a:gradFill>
            <a:gsLst>
              <a:gs pos="0">
                <a:srgbClr val="FFC000"/>
              </a:gs>
              <a:gs pos="80000">
                <a:srgbClr val="FAA40A"/>
              </a:gs>
              <a:gs pos="100000">
                <a:srgbClr val="FF0000"/>
              </a:gs>
            </a:gsLst>
            <a:lin ang="60000" scaled="0"/>
          </a:gradFill>
          <a:ln>
            <a:solidFill>
              <a:srgbClr val="FFC000"/>
            </a:solidFill>
          </a:ln>
          <a:scene3d>
            <a:camera prst="isometricOffAxis2Left"/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4226" y="1172260"/>
            <a:ext cx="12454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16200000" scaled="0"/>
                </a:gradFill>
                <a:effectLst/>
                <a:latin typeface="+mj-lt"/>
              </a:rPr>
              <a:t>Master</a:t>
            </a:r>
            <a:endParaRPr lang="zh-TW" alt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16200000" scaled="0"/>
              </a:gradFill>
              <a:effectLst/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6647" y="1186752"/>
            <a:ext cx="9877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16200000" scaled="0"/>
                </a:gradFill>
                <a:latin typeface="+mj-lt"/>
              </a:rPr>
              <a:t>Node</a:t>
            </a:r>
            <a:endParaRPr lang="zh-TW" altLang="en-US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162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2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0249" y="-2000255"/>
            <a:ext cx="5143503" cy="91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</a:rPr>
              <a:t>High-Availability Architecture</a:t>
            </a:r>
            <a:endParaRPr lang="en-US" altLang="zh-TW" dirty="0">
              <a:solidFill>
                <a:prstClr val="black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839443" y="1109352"/>
            <a:ext cx="2310196" cy="1220324"/>
            <a:chOff x="5356912" y="1300056"/>
            <a:chExt cx="1447800" cy="711325"/>
          </a:xfrm>
        </p:grpSpPr>
        <p:sp>
          <p:nvSpPr>
            <p:cNvPr id="5" name="矩形 4"/>
            <p:cNvSpPr/>
            <p:nvPr/>
          </p:nvSpPr>
          <p:spPr>
            <a:xfrm>
              <a:off x="5356912" y="1748500"/>
              <a:ext cx="1447800" cy="26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>
                  <a:solidFill>
                    <a:prstClr val="black"/>
                  </a:solidFill>
                  <a:latin typeface="Calibri"/>
                  <a:ea typeface="微軟正黑體"/>
                </a:rPr>
                <a:t>High</a:t>
              </a:r>
            </a:p>
            <a:p>
              <a:pPr algn="ctr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400" b="1" dirty="0">
                  <a:solidFill>
                    <a:prstClr val="black"/>
                  </a:solidFill>
                  <a:latin typeface="Calibri"/>
                  <a:ea typeface="微軟正黑體"/>
                </a:rPr>
                <a:t> Availability</a:t>
              </a:r>
            </a:p>
          </p:txBody>
        </p:sp>
        <p:pic>
          <p:nvPicPr>
            <p:cNvPr id="9" name="Picture 2" descr="「24/7 operation icon」的圖片搜尋結果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228" y="1300056"/>
              <a:ext cx="463088" cy="42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4875819" y="2532770"/>
            <a:ext cx="40144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1200" b="1" dirty="0">
                <a:latin typeface="+mn-lt"/>
              </a:rPr>
              <a:t>Optimized edge performance for </a:t>
            </a:r>
            <a:r>
              <a:rPr kumimoji="0" lang="en-US" altLang="zh-TW" sz="1200" b="1" dirty="0" err="1">
                <a:latin typeface="+mn-lt"/>
              </a:rPr>
              <a:t>IoT</a:t>
            </a:r>
            <a:r>
              <a:rPr kumimoji="0" lang="en-US" altLang="zh-TW" sz="1200" b="1" dirty="0">
                <a:latin typeface="+mn-lt"/>
              </a:rPr>
              <a:t> aggregation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Industrial-class hardware, 24/7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altLang="zh-TW" sz="1200" dirty="0">
                <a:latin typeface="+mn-lt"/>
              </a:rPr>
              <a:t>Optimized edge system with high performance </a:t>
            </a:r>
            <a:r>
              <a:rPr kumimoji="0" lang="en-US" altLang="zh-TW" sz="1200" dirty="0" smtClean="0">
                <a:latin typeface="+mn-lt"/>
              </a:rPr>
              <a:t>computing</a:t>
            </a:r>
            <a:endParaRPr kumimoji="0" lang="en-US" altLang="zh-TW" sz="1200" dirty="0">
              <a:latin typeface="+mn-lt"/>
            </a:endParaRPr>
          </a:p>
          <a:p>
            <a:pPr lvl="1"/>
            <a:endParaRPr kumimoji="0" lang="en-US" altLang="zh-TW" sz="1200" dirty="0" smtClean="0">
              <a:latin typeface="+mn-lt"/>
            </a:endParaRPr>
          </a:p>
          <a:p>
            <a:pPr lvl="0"/>
            <a:r>
              <a:rPr lang="en-US" altLang="zh-TW" sz="1200" b="1" kern="0" dirty="0">
                <a:latin typeface="+mn-lt"/>
              </a:rPr>
              <a:t>Own your in-house Cloud and Data </a:t>
            </a:r>
            <a:endParaRPr lang="zh-TW" altLang="zh-TW" sz="1200" b="1" kern="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+mn-lt"/>
              </a:rPr>
              <a:t>High Device and Data Autonomy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+mn-lt"/>
              </a:rPr>
              <a:t>Maximized data security and privacy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0" dirty="0">
                <a:latin typeface="+mn-lt"/>
              </a:rPr>
              <a:t>Fast application deploying and seamlessly migrating from cloud to edge </a:t>
            </a:r>
          </a:p>
        </p:txBody>
      </p:sp>
      <p:pic>
        <p:nvPicPr>
          <p:cNvPr id="27" name="Picture 4" descr="HA Kuberne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" y="932949"/>
            <a:ext cx="4662134" cy="381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7904" r="2716" b="41241"/>
          <a:stretch/>
        </p:blipFill>
        <p:spPr>
          <a:xfrm>
            <a:off x="7989771" y="4826292"/>
            <a:ext cx="927903" cy="205518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08" y="887317"/>
            <a:ext cx="2301405" cy="1535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5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1B6AA3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" y="669925"/>
            <a:ext cx="563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>
                <a:solidFill>
                  <a:srgbClr val="FFFFFF"/>
                </a:solidFill>
              </a:rPr>
              <a:t>Data Service Server</a:t>
            </a:r>
          </a:p>
        </p:txBody>
      </p:sp>
      <p:sp>
        <p:nvSpPr>
          <p:cNvPr id="6" name="Title 13"/>
          <p:cNvSpPr txBox="1">
            <a:spLocks/>
          </p:cNvSpPr>
          <p:nvPr/>
        </p:nvSpPr>
        <p:spPr bwMode="auto">
          <a:xfrm>
            <a:off x="0" y="-20635"/>
            <a:ext cx="9144000" cy="87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 b="1" dirty="0">
                <a:solidFill>
                  <a:srgbClr val="FFFFFF"/>
                </a:solidFill>
              </a:rPr>
              <a:t>EIS-S230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62795"/>
              </p:ext>
            </p:extLst>
          </p:nvPr>
        </p:nvGraphicFramePr>
        <p:xfrm>
          <a:off x="3074882" y="586526"/>
          <a:ext cx="5829300" cy="4126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004"/>
                <a:gridCol w="3940296"/>
              </a:tblGrid>
              <a:tr h="523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2400" dirty="0" smtClean="0">
                          <a:effectLst/>
                        </a:rPr>
                        <a:t>Hardware Specification</a:t>
                      </a:r>
                      <a:r>
                        <a:rPr lang="en-US" altLang="zh-TW" sz="2400" baseline="0" dirty="0" smtClean="0">
                          <a:effectLst/>
                        </a:rPr>
                        <a:t>  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1441" marR="91441" marT="45710" marB="4571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CPU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Intel® Xeon® E3-1275 V6</a:t>
                      </a:r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Memory</a:t>
                      </a:r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32GB</a:t>
                      </a:r>
                      <a:r>
                        <a:rPr lang="en-US" altLang="zh-TW" sz="1800" baseline="0" dirty="0" smtClean="0"/>
                        <a:t> </a:t>
                      </a:r>
                      <a:r>
                        <a:rPr lang="en-US" altLang="zh-TW" sz="1800" dirty="0" smtClean="0"/>
                        <a:t>DDR4 ECC</a:t>
                      </a:r>
                      <a:r>
                        <a:rPr lang="en-US" altLang="zh-TW" sz="1800" baseline="0" dirty="0" smtClean="0"/>
                        <a:t> </a:t>
                      </a:r>
                      <a:r>
                        <a:rPr lang="en-US" altLang="zh-TW" sz="1800" dirty="0" smtClean="0"/>
                        <a:t>DDR4 2400</a:t>
                      </a:r>
                    </a:p>
                  </a:txBody>
                  <a:tcPr marL="91441" marR="91441" marT="45710" marB="45710"/>
                </a:tc>
              </a:tr>
              <a:tr h="663194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Storage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512GB </a:t>
                      </a:r>
                      <a:r>
                        <a:rPr lang="en-US" altLang="zh-TW" sz="1800" dirty="0" err="1" smtClean="0"/>
                        <a:t>mSATA</a:t>
                      </a:r>
                      <a:r>
                        <a:rPr lang="en-US" altLang="zh-TW" sz="1800" dirty="0" smtClean="0"/>
                        <a:t> SSD (OS)</a:t>
                      </a:r>
                    </a:p>
                    <a:p>
                      <a:r>
                        <a:rPr lang="en-US" altLang="zh-TW" sz="1800" dirty="0" smtClean="0"/>
                        <a:t>1TB/5TB 2.5” HDD/SSD x 2 (DATA)</a:t>
                      </a:r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OS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Ubuntu 16.04</a:t>
                      </a:r>
                      <a:endParaRPr lang="zh-TW" altLang="en-US" sz="1800" dirty="0"/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LAN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10/100/1000 Mbps </a:t>
                      </a:r>
                      <a:r>
                        <a:rPr lang="en-US" altLang="zh-TW" sz="1800" dirty="0" err="1" smtClean="0"/>
                        <a:t>GbE</a:t>
                      </a:r>
                      <a:r>
                        <a:rPr lang="en-US" altLang="zh-TW" sz="1800" dirty="0" smtClean="0"/>
                        <a:t> x 4</a:t>
                      </a:r>
                      <a:endParaRPr lang="zh-TW" altLang="en-US" sz="1800" dirty="0"/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COM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4*RS-232/422/485</a:t>
                      </a:r>
                      <a:endParaRPr lang="zh-TW" altLang="en-US" sz="1800" dirty="0"/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Display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HDMI</a:t>
                      </a:r>
                      <a:r>
                        <a:rPr lang="zh-TW" altLang="en-US" sz="1800" dirty="0" smtClean="0"/>
                        <a:t> </a:t>
                      </a:r>
                      <a:r>
                        <a:rPr lang="en-US" altLang="zh-TW" sz="1800" dirty="0" smtClean="0"/>
                        <a:t>x 1</a:t>
                      </a:r>
                      <a:r>
                        <a:rPr lang="en-US" altLang="zh-TW" sz="1800" baseline="0" dirty="0" smtClean="0"/>
                        <a:t>, VGA x 1</a:t>
                      </a:r>
                      <a:endParaRPr lang="zh-TW" altLang="en-US" sz="1800" dirty="0"/>
                    </a:p>
                  </a:txBody>
                  <a:tcPr marL="91441" marR="91441" marT="45710" marB="45710"/>
                </a:tc>
              </a:tr>
              <a:tr h="42003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Operating Temp. </a:t>
                      </a:r>
                      <a:endParaRPr lang="zh-TW" altLang="en-US" sz="1800" dirty="0"/>
                    </a:p>
                  </a:txBody>
                  <a:tcPr marL="91441" marR="91441" marT="45710" marB="4571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0 ~ 40°C</a:t>
                      </a:r>
                    </a:p>
                  </a:txBody>
                  <a:tcPr marL="91441" marR="91441" marT="45710" marB="45710"/>
                </a:tc>
              </a:tr>
            </a:tbl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855663"/>
            <a:ext cx="2159388" cy="235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ãkubernetes logo PNG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6" y="3996918"/>
            <a:ext cx="1814508" cy="4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667" b="68590" l="0" r="100000">
                        <a14:foregroundMark x1="15800" y1="42692" x2="15800" y2="42692"/>
                        <a14:foregroundMark x1="21000" y1="43974" x2="21000" y2="43974"/>
                        <a14:foregroundMark x1="35300" y1="42821" x2="35300" y2="42821"/>
                        <a14:foregroundMark x1="44200" y1="44872" x2="44200" y2="44872"/>
                        <a14:foregroundMark x1="48400" y1="43205" x2="48400" y2="43205"/>
                        <a14:foregroundMark x1="61000" y1="39103" x2="61000" y2="39103"/>
                        <a14:foregroundMark x1="74600" y1="40128" x2="74600" y2="40128"/>
                        <a14:foregroundMark x1="86500" y1="40769" x2="86500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29" b="32857"/>
          <a:stretch/>
        </p:blipFill>
        <p:spPr bwMode="auto">
          <a:xfrm>
            <a:off x="8286395" y="2235606"/>
            <a:ext cx="781405" cy="29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37904" r="2716" b="41241"/>
          <a:stretch/>
        </p:blipFill>
        <p:spPr>
          <a:xfrm>
            <a:off x="7996751" y="4826292"/>
            <a:ext cx="927903" cy="205518"/>
          </a:xfrm>
          <a:prstGeom prst="rect">
            <a:avLst/>
          </a:prstGeom>
        </p:spPr>
      </p:pic>
      <p:pic>
        <p:nvPicPr>
          <p:cNvPr id="13" name="Picture 3" descr="C:\Users\lina.liu\Desktop\貼紙4\3.png">
            <a:extLst>
              <a:ext uri="{FF2B5EF4-FFF2-40B4-BE49-F238E27FC236}">
                <a16:creationId xmlns:a16="http://schemas.microsoft.com/office/drawing/2014/main" xmlns="" id="{C26FCB5D-BDA7-49E7-BBB7-2A51EF22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3048410"/>
            <a:ext cx="2251188" cy="1006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9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14446</TotalTime>
  <Words>1857</Words>
  <Application>Microsoft Office PowerPoint</Application>
  <PresentationFormat>如螢幕大小 (16:9)</PresentationFormat>
  <Paragraphs>595</Paragraphs>
  <Slides>31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8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自訂設計</vt:lpstr>
      <vt:lpstr>10_Stream</vt:lpstr>
      <vt:lpstr>19_自訂設計</vt:lpstr>
      <vt:lpstr>1_自訂設計</vt:lpstr>
      <vt:lpstr>1_Office 佈景主題</vt:lpstr>
      <vt:lpstr>2_自訂設計</vt:lpstr>
      <vt:lpstr>3_自訂設計</vt:lpstr>
      <vt:lpstr>4_自訂設計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Flexible Extension</vt:lpstr>
      <vt:lpstr>High-Availability Architecture</vt:lpstr>
      <vt:lpstr>PowerPoint 簡報</vt:lpstr>
      <vt:lpstr>PowerPoint 簡報</vt:lpstr>
      <vt:lpstr>PowerPoint 簡報</vt:lpstr>
      <vt:lpstr>PowerPoint 簡報</vt:lpstr>
      <vt:lpstr>PowerPoint 簡報</vt:lpstr>
      <vt:lpstr>What is Kubernates (K8S)? </vt:lpstr>
      <vt:lpstr>What is Kubeflow?</vt:lpstr>
      <vt:lpstr>Prometheus Introduction</vt:lpstr>
      <vt:lpstr>What is Container?</vt:lpstr>
      <vt:lpstr>Deployment Evolution</vt:lpstr>
      <vt:lpstr>Microservice VS Monolithic Architecture</vt:lpstr>
      <vt:lpstr>The Kubernetes architecture and scalability </vt:lpstr>
      <vt:lpstr>Management Tools</vt:lpstr>
      <vt:lpstr>Naming Rule</vt:lpstr>
      <vt:lpstr>Data Service Package Component </vt:lpstr>
      <vt:lpstr>Single Node HW Capacity</vt:lpstr>
      <vt:lpstr>DSS Product SKU Offering  </vt:lpstr>
      <vt:lpstr>PowerPoint 簡報</vt:lpstr>
      <vt:lpstr>PowerPoint 簡報</vt:lpstr>
      <vt:lpstr>PowerPoint 簡報</vt:lpstr>
      <vt:lpstr>PowerPoint 簡報</vt:lpstr>
      <vt:lpstr>Production procedure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1087</cp:revision>
  <dcterms:created xsi:type="dcterms:W3CDTF">2004-01-16T02:40:24Z</dcterms:created>
  <dcterms:modified xsi:type="dcterms:W3CDTF">2019-08-14T02:49:13Z</dcterms:modified>
</cp:coreProperties>
</file>